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CC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5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88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2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3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2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48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7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1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0A1D-5BA2-4A7A-94E4-D537C61156EB}" type="datetimeFigureOut">
              <a:rPr lang="en-GB" smtClean="0"/>
              <a:t>30/06/2018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BA72-F7AC-485B-98CB-E943B2E6D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640960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Carl Friedrich Gauss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1777 - 1855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6048672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Germany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8640960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9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6550260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Blaise Pascal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1623 - 1662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5328592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France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8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9" y="4836186"/>
            <a:ext cx="8779843" cy="98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7504" y="188640"/>
            <a:ext cx="8928992" cy="6120680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WHAT?  Pascal’s Triangle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,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 tabular representation of the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binomial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coefficients</a:t>
            </a:r>
          </a:p>
          <a:p>
            <a:pPr algn="ctr"/>
            <a:endParaRPr lang="en-GB" sz="7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…</a:t>
            </a:r>
          </a:p>
          <a:p>
            <a:pPr algn="ctr"/>
            <a:endParaRPr lang="en-GB" sz="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056568"/>
            <a:ext cx="1905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3240360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3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 prolific inventor, he made the second ever calculating machine, and also invented the syringe,  the hydraulic press and the roulette wheel.</a:t>
            </a:r>
          </a:p>
        </p:txBody>
      </p:sp>
    </p:spTree>
    <p:extLst>
      <p:ext uri="{BB962C8B-B14F-4D97-AF65-F5344CB8AC3E}">
        <p14:creationId xmlns:p14="http://schemas.microsoft.com/office/powerpoint/2010/main" val="102184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100" y="188640"/>
            <a:ext cx="6320116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John Napier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1550 - 1617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5976664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Scotland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4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4896544"/>
              </a:xfrm>
              <a:prstGeom prst="roundRect">
                <a:avLst/>
              </a:prstGeom>
              <a:noFill/>
              <a:ln w="127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Logarithms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</m:sSup>
                      <m:groupChr>
                        <m:groupChrPr>
                          <m:chr m:val="⇔"/>
                          <m:pos m:val="top"/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func>
                        <m:func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which were an important aid to calculation.  Also popularised the use of the decimal point.</a:t>
                </a:r>
              </a:p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4896544"/>
              </a:xfrm>
              <a:prstGeom prst="roundRect">
                <a:avLst/>
              </a:prstGeom>
              <a:blipFill rotWithShape="1">
                <a:blip r:embed="rId2"/>
                <a:stretch>
                  <a:fillRect t="-850" b="-4248"/>
                </a:stretch>
              </a:blipFill>
              <a:ln w="1270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051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2304256"/>
          </a:xfrm>
          <a:prstGeom prst="round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he predicted the apocalypse would occur in 1688 or 1700</a:t>
            </a:r>
          </a:p>
        </p:txBody>
      </p:sp>
    </p:spTree>
    <p:extLst>
      <p:ext uri="{BB962C8B-B14F-4D97-AF65-F5344CB8AC3E}">
        <p14:creationId xmlns:p14="http://schemas.microsoft.com/office/powerpoint/2010/main" val="306889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640960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Florence Nightingale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1820 - 1910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0" y="2924944"/>
            <a:ext cx="5835118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England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09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Pioneered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visual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presentation of statistical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data</a:t>
            </a:r>
          </a:p>
          <a:p>
            <a:pPr algn="ctr"/>
            <a:endParaRPr lang="en-GB" sz="36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6" name="Picture 4" descr="Image result for polar area diagram nighting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27" y="2452420"/>
            <a:ext cx="6224277" cy="42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8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4032448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she was fluent in English, French, German and Italian, and knew enough to get by in Latin and classical Greek </a:t>
            </a:r>
          </a:p>
        </p:txBody>
      </p:sp>
    </p:spTree>
    <p:extLst>
      <p:ext uri="{BB962C8B-B14F-4D97-AF65-F5344CB8AC3E}">
        <p14:creationId xmlns:p14="http://schemas.microsoft.com/office/powerpoint/2010/main" val="1166824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6550260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Isaac Newton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1643 - 1727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1314" y="2924944"/>
            <a:ext cx="5604822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England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8568952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9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The sum from 1 to n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14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and many, many other contributions to the fields of number theory, algebra, geometry and astronomy</a:t>
                </a:r>
              </a:p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blipFill rotWithShape="1">
                <a:blip r:embed="rId2"/>
                <a:stretch>
                  <a:fillRect b="-1399"/>
                </a:stretch>
              </a:blipFill>
              <a:ln w="127000">
                <a:solidFill>
                  <a:srgbClr val="FF66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8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192688"/>
              </a:xfrm>
              <a:prstGeom prst="roundRect">
                <a:avLst/>
              </a:prstGeom>
              <a:noFill/>
              <a:ln w="1270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Laws of motion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/>
                </a:pPr>
                <a:r>
                  <a:rPr lang="en-GB" sz="2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 </a:t>
                </a:r>
                <a:r>
                  <a:rPr lang="en-GB" sz="28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object either remains at rest or continues to move at a constant velocity, unless acted upon by a net </a:t>
                </a:r>
                <a:r>
                  <a:rPr lang="en-GB" sz="2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force</a:t>
                </a:r>
              </a:p>
              <a:p>
                <a:pPr marL="514350" indent="-514350" algn="ctr">
                  <a:buAutoNum type="arabicPeriod"/>
                </a:pPr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/>
                </a:pPr>
                <a:r>
                  <a:rPr lang="en-GB" sz="3200" b="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𝑭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GB" sz="32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/>
                </a:pPr>
                <a:endParaRPr lang="en-GB" sz="800" b="1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marL="514350" indent="-514350" algn="ctr">
                  <a:buAutoNum type="arabicPeriod" startAt="3"/>
                </a:pPr>
                <a:r>
                  <a:rPr lang="en-GB" sz="2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for every action there is an equal and opposite reaction</a:t>
                </a:r>
              </a:p>
              <a:p>
                <a:pPr algn="ctr"/>
                <a:r>
                  <a:rPr lang="en-GB" sz="4800" dirty="0" smtClean="0">
                    <a:solidFill>
                      <a:prstClr val="black"/>
                    </a:solidFill>
                    <a:latin typeface="Arial Rounded MT Bold" panose="020F0704030504030204" pitchFamily="34" charset="0"/>
                  </a:rPr>
                  <a:t>as well as the development of calculus at the same time as Leibniz</a:t>
                </a:r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192688"/>
              </a:xfrm>
              <a:prstGeom prst="roundRect">
                <a:avLst/>
              </a:prstGeom>
              <a:blipFill rotWithShape="1">
                <a:blip r:embed="rId2"/>
                <a:stretch>
                  <a:fillRect b="-2507"/>
                </a:stretch>
              </a:blipFill>
              <a:ln w="1270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6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682" y="188640"/>
            <a:ext cx="8964488" cy="3384376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in 1816 his tooth was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sold for £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730 to </a:t>
            </a:r>
            <a:r>
              <a:rPr lang="en-GB" sz="4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an aristocrat who had it set in a ring</a:t>
            </a:r>
            <a:endParaRPr lang="en-GB" sz="4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8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056784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Francis Galton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1822 - 1911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5688632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England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32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480720"/>
              </a:xfrm>
              <a:prstGeom prst="roundRect">
                <a:avLst/>
              </a:prstGeom>
              <a:noFill/>
              <a:ln w="127000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Correlation, regression and standard deviation</a:t>
                </a:r>
              </a:p>
              <a:p>
                <a:pPr algn="ctr"/>
                <a:endParaRPr lang="en-GB" sz="12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 dirty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n-GB" sz="4800" dirty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4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GB" sz="4800" i="1" dirty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4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GB" sz="4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GB" sz="4800" i="1" dirty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10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and pioneered the use of the questionnaire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480720"/>
              </a:xfrm>
              <a:prstGeom prst="roundRect">
                <a:avLst/>
              </a:prstGeom>
              <a:blipFill rotWithShape="1">
                <a:blip r:embed="rId2"/>
                <a:stretch>
                  <a:fillRect t="-369" b="-1199"/>
                </a:stretch>
              </a:blipFill>
              <a:ln w="127000">
                <a:solidFill>
                  <a:srgbClr val="FF66C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41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916" y="188640"/>
            <a:ext cx="8964488" cy="3024336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after three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months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of experiments,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determined a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mathematical formula for the perfect cup of tea. </a:t>
            </a:r>
            <a:endParaRPr lang="en-GB" sz="40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3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272808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Leonhard Euler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1707 - 1783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6768752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Switzerland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916" y="4293096"/>
            <a:ext cx="8964488" cy="1008112"/>
          </a:xfrm>
          <a:prstGeom prst="roundRect">
            <a:avLst/>
          </a:prstGeom>
          <a:noFill/>
          <a:ln w="1270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40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99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09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75" y="448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00" y="4480321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477588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91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Much of modern mathematical notation including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, ∑, </a:t>
                </a:r>
                <a14:m>
                  <m:oMath xmlns:m="http://schemas.openxmlformats.org/officeDocument/2006/math">
                    <m:r>
                      <a:rPr lang="en-GB" sz="4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.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Also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4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4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4800" b="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</m:sSup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+1=0</m:t>
                      </m:r>
                    </m:oMath>
                  </m:oMathPara>
                </a14:m>
                <a:endParaRPr lang="en-GB" sz="4800" b="0" dirty="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en-GB" sz="40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GB" sz="4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GB" sz="40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h𝑓</m:t>
                      </m:r>
                      <m:d>
                        <m:dPr>
                          <m:ctrlPr>
                            <a:rPr lang="en-GB" sz="4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4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GB" sz="40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+1</m:t>
                          </m:r>
                        </m:sub>
                      </m:sSub>
                      <m:r>
                        <a:rPr lang="en-GB" sz="40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GB" sz="40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40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GB" sz="4000" b="0" dirty="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Cambria Math"/>
                </a:endParaRP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  <a:latin typeface="Arial Rounded MT Bold" panose="020F0704030504030204" pitchFamily="34" charset="0"/>
                  <a:ea typeface="Cambria Math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Cambria Math"/>
                  </a:rPr>
                  <a:t>and much, much more.</a:t>
                </a:r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408712"/>
              </a:xfrm>
              <a:prstGeom prst="roundRect">
                <a:avLst/>
              </a:prstGeom>
              <a:blipFill rotWithShape="1">
                <a:blip r:embed="rId2"/>
                <a:stretch>
                  <a:fillRect t="-373" b="-3172"/>
                </a:stretch>
              </a:blipFill>
              <a:ln w="1270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81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84916" y="188640"/>
                <a:ext cx="8964488" cy="3672408"/>
              </a:xfrm>
              <a:prstGeom prst="roundRect">
                <a:avLst/>
              </a:prstGeom>
              <a:noFill/>
              <a:ln w="1270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FASCINATING FACT: </a:t>
                </a:r>
                <a:r>
                  <a:rPr lang="en-GB" sz="44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he was responsible for 3 out of the top 5 ‘most beautiful mathematical formulae ever’ in a 1988 poll.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4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  <m:r>
                      <a:rPr lang="en-GB" sz="4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+1=0</m:t>
                    </m:r>
                    <m:r>
                      <a:rPr lang="en-GB" sz="4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GB" sz="44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won.  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" y="188640"/>
                <a:ext cx="8964488" cy="3672408"/>
              </a:xfrm>
              <a:prstGeom prst="roundRect">
                <a:avLst/>
              </a:prstGeom>
              <a:blipFill rotWithShape="1">
                <a:blip r:embed="rId2"/>
                <a:stretch>
                  <a:fillRect t="-161" r="-939" b="-4013"/>
                </a:stretch>
              </a:blipFill>
              <a:ln w="1270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163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704856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Thomas Simpson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1710 - 1761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1" y="2924944"/>
            <a:ext cx="5688634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England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056784" cy="100811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77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552728"/>
              </a:xfrm>
              <a:prstGeom prst="roundRect">
                <a:avLst/>
              </a:prstGeom>
              <a:noFill/>
              <a:ln w="1270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 Simpson’s Rule for numerical integration</a:t>
                </a:r>
              </a:p>
              <a:p>
                <a:pPr algn="ctr"/>
                <a:r>
                  <a:rPr lang="en-GB" sz="1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4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𝑦𝑑𝑥</m:t>
                          </m:r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GB" sz="4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  <m:r>
                                    <a:rPr lang="en-GB" sz="4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4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sz="4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20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55272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3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2304256"/>
          </a:xfrm>
          <a:prstGeom prst="roundRect">
            <a:avLst/>
          </a:prstGeom>
          <a:noFill/>
          <a:ln w="1270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at the age of 3 he was correcting his father’s calculations </a:t>
            </a:r>
          </a:p>
        </p:txBody>
      </p:sp>
    </p:spTree>
    <p:extLst>
      <p:ext uri="{BB962C8B-B14F-4D97-AF65-F5344CB8AC3E}">
        <p14:creationId xmlns:p14="http://schemas.microsoft.com/office/powerpoint/2010/main" val="1578152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88640"/>
            <a:ext cx="8928992" cy="3168352"/>
          </a:xfrm>
          <a:prstGeom prst="round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dabbled </a:t>
            </a:r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 </a:t>
            </a:r>
            <a:r>
              <a:rPr lang="en-GB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divination and caused </a:t>
            </a:r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fits in a girl after 'raising a </a:t>
            </a:r>
            <a:r>
              <a:rPr lang="en-GB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devil‘ from her</a:t>
            </a:r>
          </a:p>
        </p:txBody>
      </p:sp>
    </p:spTree>
    <p:extLst>
      <p:ext uri="{BB962C8B-B14F-4D97-AF65-F5344CB8AC3E}">
        <p14:creationId xmlns:p14="http://schemas.microsoft.com/office/powerpoint/2010/main" val="233820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05678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Emmy Noether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9212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1882 - 1935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597666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Germany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8568952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77588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08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09810"/>
            <a:ext cx="8928992" cy="5911478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WHAT? </a:t>
            </a:r>
            <a:r>
              <a:rPr lang="en-GB" sz="46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Noether’s</a:t>
            </a:r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theorem</a:t>
            </a:r>
          </a:p>
          <a:p>
            <a:pPr algn="ctr"/>
            <a:endParaRPr lang="en-GB" sz="8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60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1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5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and groundbreaking contributions to the field of abstract algebra and theoretical physics.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9" t="38621" r="4655" b="39310"/>
          <a:stretch/>
        </p:blipFill>
        <p:spPr bwMode="auto">
          <a:xfrm>
            <a:off x="2210088" y="1173510"/>
            <a:ext cx="4723823" cy="186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4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3960440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one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of only two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female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students in a university of 986,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she was required to ask the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permission of </a:t>
            </a:r>
            <a:r>
              <a:rPr lang="en-GB" sz="40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those professors </a:t>
            </a:r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whose lectures she wished to attend.</a:t>
            </a:r>
            <a:endParaRPr lang="en-GB" sz="40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3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849694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Abraham de </a:t>
            </a:r>
            <a:r>
              <a:rPr lang="en-GB" sz="4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Moivre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92124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1667 - 1754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2924944"/>
            <a:ext cx="5328592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France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4293096"/>
            <a:ext cx="7848872" cy="100811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5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09810"/>
                <a:ext cx="8928992" cy="6615792"/>
              </a:xfrm>
              <a:prstGeom prst="roundRect">
                <a:avLst/>
              </a:prstGeom>
              <a:noFill/>
              <a:ln w="1270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De </a:t>
                </a:r>
                <a:r>
                  <a:rPr lang="en-GB" sz="4600" dirty="0" err="1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Moivre’s</a:t>
                </a:r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Formula</a:t>
                </a: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5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56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5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5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GB" sz="5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sz="5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  <m:r>
                        <a:rPr lang="en-GB" sz="5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5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func>
                        <m:funcPr>
                          <m:ctrlPr>
                            <a:rPr lang="en-GB" sz="5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5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5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5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56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14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linking trigonometry with complex numbers, as well as important contributions to the fields of probability and statistics</a:t>
                </a: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9810"/>
                <a:ext cx="8928992" cy="6615792"/>
              </a:xfrm>
              <a:prstGeom prst="roundRect">
                <a:avLst/>
              </a:prstGeom>
              <a:blipFill rotWithShape="1">
                <a:blip r:embed="rId2"/>
                <a:stretch>
                  <a:fillRect r="-135" b="-1356"/>
                </a:stretch>
              </a:blipFill>
              <a:ln w="1270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6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88640"/>
            <a:ext cx="8784976" cy="3168352"/>
          </a:xfrm>
          <a:prstGeom prst="roundRect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used his knowledge about probability to earn money as a gambling consultant</a:t>
            </a:r>
          </a:p>
        </p:txBody>
      </p:sp>
    </p:spTree>
    <p:extLst>
      <p:ext uri="{BB962C8B-B14F-4D97-AF65-F5344CB8AC3E}">
        <p14:creationId xmlns:p14="http://schemas.microsoft.com/office/powerpoint/2010/main" val="352218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188640"/>
            <a:ext cx="7488832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WHO?  Gottfried Leibniz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100" y="1556792"/>
            <a:ext cx="6320116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WHEN?  1646 - 1716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874" y="2924944"/>
            <a:ext cx="5967330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WHERE?  </a:t>
            </a:r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Germany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8540" y="4293096"/>
            <a:ext cx="8640960" cy="100811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GEEK RATING:          </a:t>
            </a:r>
            <a:endParaRPr lang="en-GB" sz="4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65" y="4472056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5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16" y="4464822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4467555"/>
            <a:ext cx="715144" cy="71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7504" y="188640"/>
                <a:ext cx="8928992" cy="6120680"/>
              </a:xfrm>
              <a:prstGeom prst="roundRect">
                <a:avLst/>
              </a:prstGeom>
              <a:noFill/>
              <a:ln w="1270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WHAT? The development of calculus and its notation,</a:t>
                </a:r>
              </a:p>
              <a:p>
                <a:pPr algn="ctr"/>
                <a:endParaRPr lang="en-GB" sz="8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6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 e.g.</a:t>
                </a:r>
                <a14:m>
                  <m:oMath xmlns:m="http://schemas.openxmlformats.org/officeDocument/2006/math">
                    <m:r>
                      <a:rPr lang="en-GB" sz="48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GB" sz="4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4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l-GR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  <m: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l-GR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𝛿</m:t>
                            </m:r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GB" sz="48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</m:t>
                      </m:r>
                      <m:d>
                        <m:dPr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sz="4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r>
                  <a:rPr lang="en-GB" sz="48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4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 sz="4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GB" sz="4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4800">
                            <a:solidFill>
                              <a:schemeClr val="tx1"/>
                            </a:solidFill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GB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4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GB" sz="4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/>
                <a:endParaRPr lang="en-GB" sz="800" dirty="0" smtClean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8928992" cy="612068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12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682" y="188640"/>
            <a:ext cx="8964488" cy="3168352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FASCINATING FACT: </a:t>
            </a:r>
            <a:r>
              <a:rPr lang="en-GB" sz="46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he also developed the binary number system that underpins modern computing</a:t>
            </a:r>
          </a:p>
        </p:txBody>
      </p:sp>
    </p:spTree>
    <p:extLst>
      <p:ext uri="{BB962C8B-B14F-4D97-AF65-F5344CB8AC3E}">
        <p14:creationId xmlns:p14="http://schemas.microsoft.com/office/powerpoint/2010/main" val="228163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866</Words>
  <Application>Microsoft Office PowerPoint</Application>
  <PresentationFormat>On-screen Show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Thurston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Grandi</dc:creator>
  <cp:lastModifiedBy>C Grandi</cp:lastModifiedBy>
  <cp:revision>59</cp:revision>
  <cp:lastPrinted>2016-11-04T16:32:36Z</cp:lastPrinted>
  <dcterms:created xsi:type="dcterms:W3CDTF">2016-11-04T15:53:47Z</dcterms:created>
  <dcterms:modified xsi:type="dcterms:W3CDTF">2018-06-30T09:05:09Z</dcterms:modified>
</cp:coreProperties>
</file>