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85" r:id="rId2"/>
    <p:sldId id="256" r:id="rId3"/>
    <p:sldId id="324" r:id="rId4"/>
    <p:sldId id="317" r:id="rId5"/>
    <p:sldId id="318" r:id="rId6"/>
    <p:sldId id="319" r:id="rId7"/>
    <p:sldId id="320" r:id="rId8"/>
    <p:sldId id="321" r:id="rId9"/>
    <p:sldId id="322" r:id="rId10"/>
    <p:sldId id="323" r:id="rId11"/>
    <p:sldId id="316" r:id="rId12"/>
    <p:sldId id="266" r:id="rId13"/>
    <p:sldId id="282" r:id="rId14"/>
    <p:sldId id="281" r:id="rId15"/>
    <p:sldId id="280" r:id="rId16"/>
    <p:sldId id="269" r:id="rId17"/>
    <p:sldId id="284" r:id="rId18"/>
    <p:sldId id="257" r:id="rId19"/>
    <p:sldId id="288" r:id="rId20"/>
    <p:sldId id="290" r:id="rId21"/>
    <p:sldId id="325" r:id="rId22"/>
    <p:sldId id="291" r:id="rId23"/>
    <p:sldId id="292" r:id="rId24"/>
    <p:sldId id="293" r:id="rId25"/>
    <p:sldId id="294" r:id="rId26"/>
    <p:sldId id="312" r:id="rId27"/>
    <p:sldId id="330" r:id="rId28"/>
    <p:sldId id="258" r:id="rId29"/>
    <p:sldId id="259" r:id="rId30"/>
    <p:sldId id="260" r:id="rId31"/>
    <p:sldId id="261" r:id="rId32"/>
    <p:sldId id="262" r:id="rId33"/>
    <p:sldId id="263" r:id="rId34"/>
    <p:sldId id="264" r:id="rId35"/>
    <p:sldId id="313" r:id="rId36"/>
    <p:sldId id="331" r:id="rId37"/>
    <p:sldId id="332" r:id="rId38"/>
    <p:sldId id="300" r:id="rId39"/>
    <p:sldId id="301" r:id="rId40"/>
    <p:sldId id="302" r:id="rId41"/>
    <p:sldId id="303" r:id="rId42"/>
    <p:sldId id="304" r:id="rId43"/>
    <p:sldId id="305" r:id="rId44"/>
    <p:sldId id="306" r:id="rId45"/>
    <p:sldId id="307" r:id="rId46"/>
    <p:sldId id="308" r:id="rId47"/>
    <p:sldId id="309" r:id="rId48"/>
    <p:sldId id="311" r:id="rId49"/>
    <p:sldId id="314" r:id="rId50"/>
    <p:sldId id="315" r:id="rId51"/>
    <p:sldId id="333"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A794"/>
    <a:srgbClr val="9BB20E"/>
    <a:srgbClr val="33CCFF"/>
    <a:srgbClr val="0099FF"/>
    <a:srgbClr val="80B30D"/>
    <a:srgbClr val="94CF0F"/>
    <a:srgbClr val="78B400"/>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2" autoAdjust="0"/>
    <p:restoredTop sz="81883" autoAdjust="0"/>
  </p:normalViewPr>
  <p:slideViewPr>
    <p:cSldViewPr>
      <p:cViewPr>
        <p:scale>
          <a:sx n="60" d="100"/>
          <a:sy n="60" d="100"/>
        </p:scale>
        <p:origin x="-1602" y="-78"/>
      </p:cViewPr>
      <p:guideLst>
        <p:guide orient="horz" pos="2160"/>
        <p:guide pos="2880"/>
      </p:guideLst>
    </p:cSldViewPr>
  </p:slideViewPr>
  <p:notesTextViewPr>
    <p:cViewPr>
      <p:scale>
        <a:sx n="1" d="1"/>
        <a:sy n="1" d="1"/>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6ABE66-5F73-43BB-AC1C-FD54B931D015}" type="datetimeFigureOut">
              <a:rPr lang="en-GB" smtClean="0"/>
              <a:t>24/06/2018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211E3D-26E5-475F-B0BE-D36AE7F24F53}" type="slidenum">
              <a:rPr lang="en-GB" smtClean="0"/>
              <a:t>‹#›</a:t>
            </a:fld>
            <a:endParaRPr lang="en-GB"/>
          </a:p>
        </p:txBody>
      </p:sp>
    </p:spTree>
    <p:extLst>
      <p:ext uri="{BB962C8B-B14F-4D97-AF65-F5344CB8AC3E}">
        <p14:creationId xmlns:p14="http://schemas.microsoft.com/office/powerpoint/2010/main" val="3953027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artfulmaths.co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printable support templates</a:t>
            </a:r>
            <a:r>
              <a:rPr lang="en-GB" baseline="0" dirty="0" smtClean="0"/>
              <a:t> for younger students which eliminate the need for compass constructions.</a:t>
            </a:r>
          </a:p>
          <a:p>
            <a:endParaRPr lang="en-GB" baseline="0" dirty="0" smtClean="0"/>
          </a:p>
          <a:p>
            <a:r>
              <a:rPr lang="en-GB" baseline="0" dirty="0" smtClean="0"/>
              <a:t>Please read the teaching guidance in the notes section below certain slides.</a:t>
            </a:r>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1</a:t>
            </a:fld>
            <a:endParaRPr lang="en-GB"/>
          </a:p>
        </p:txBody>
      </p:sp>
    </p:spTree>
    <p:extLst>
      <p:ext uri="{BB962C8B-B14F-4D97-AF65-F5344CB8AC3E}">
        <p14:creationId xmlns:p14="http://schemas.microsoft.com/office/powerpoint/2010/main" val="1877751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 https://commons.wikimedia.org/wiki/File:Tassellatura_alhambra.jpg</a:t>
            </a:r>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10</a:t>
            </a:fld>
            <a:endParaRPr lang="en-GB"/>
          </a:p>
        </p:txBody>
      </p:sp>
    </p:spTree>
    <p:extLst>
      <p:ext uri="{BB962C8B-B14F-4D97-AF65-F5344CB8AC3E}">
        <p14:creationId xmlns:p14="http://schemas.microsoft.com/office/powerpoint/2010/main" val="3055741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 https://en.wikipedia.org/wiki/Symmetry#/media/File:Isfahan_Lotfollah_mosque_ceiling_symmetric.jpg</a:t>
            </a:r>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11</a:t>
            </a:fld>
            <a:endParaRPr lang="en-GB"/>
          </a:p>
        </p:txBody>
      </p:sp>
    </p:spTree>
    <p:extLst>
      <p:ext uri="{BB962C8B-B14F-4D97-AF65-F5344CB8AC3E}">
        <p14:creationId xmlns:p14="http://schemas.microsoft.com/office/powerpoint/2010/main" val="3947437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starting point of all Islamic Geometric designs is the circle: the symbol of unity, and the centre from which all else emerges. The starting circle is then subdivided into sectors – usually multiples of four, five or six – the number of which influence how the pattern tiles.</a:t>
            </a:r>
          </a:p>
          <a:p>
            <a:endParaRPr lang="en-GB" baseline="0" dirty="0" smtClean="0"/>
          </a:p>
          <a:p>
            <a:r>
              <a:rPr lang="en-GB" dirty="0" smtClean="0"/>
              <a:t>One way of categorising</a:t>
            </a:r>
            <a:r>
              <a:rPr lang="en-GB" baseline="0" dirty="0" smtClean="0"/>
              <a:t> Islamic Geometric designs (</a:t>
            </a:r>
            <a:r>
              <a:rPr lang="en-GB" baseline="0" dirty="0" err="1" smtClean="0"/>
              <a:t>Broug</a:t>
            </a:r>
            <a:r>
              <a:rPr lang="en-GB" baseline="0" dirty="0" smtClean="0"/>
              <a:t>, 2008) is to label them according to how the pattern tiles: ‘fourfold’ patterns tessellate in squares, ‘fivefold’ patterns tessellate in pentagons (with extra bits) and ‘</a:t>
            </a:r>
            <a:r>
              <a:rPr lang="en-GB" baseline="0" dirty="0" err="1" smtClean="0"/>
              <a:t>sixfold</a:t>
            </a:r>
            <a:r>
              <a:rPr lang="en-GB" baseline="0" dirty="0" smtClean="0"/>
              <a:t>’ patterns tessellate in hexagons. You can tell whether a pattern exhibits fourfold, fivefold or </a:t>
            </a:r>
            <a:r>
              <a:rPr lang="en-GB" baseline="0" dirty="0" err="1" smtClean="0"/>
              <a:t>sixfold</a:t>
            </a:r>
            <a:r>
              <a:rPr lang="en-GB" baseline="0" dirty="0" smtClean="0"/>
              <a:t> tiling by counting the points on the stars or the ‘petals’ on the rosettes: multiples of 4 – fourfold, multiples of 5 – fivefold, multiples of 6 – </a:t>
            </a:r>
            <a:r>
              <a:rPr lang="en-GB" baseline="0" dirty="0" err="1" smtClean="0"/>
              <a:t>sixfold</a:t>
            </a:r>
            <a:r>
              <a:rPr lang="en-GB" baseline="0" dirty="0" smtClean="0"/>
              <a:t>. Common multiples of 4 </a:t>
            </a:r>
            <a:r>
              <a:rPr lang="en-GB" i="1" baseline="0" dirty="0" smtClean="0"/>
              <a:t>and</a:t>
            </a:r>
            <a:r>
              <a:rPr lang="en-GB" baseline="0" dirty="0" smtClean="0"/>
              <a:t> 6 (e.g. 12) can be found tiling as either fourfold or </a:t>
            </a:r>
            <a:r>
              <a:rPr lang="en-GB" baseline="0" dirty="0" err="1" smtClean="0"/>
              <a:t>sixfold</a:t>
            </a:r>
            <a:r>
              <a:rPr lang="en-GB" baseline="0" dirty="0" smtClean="0"/>
              <a:t> patterns. </a:t>
            </a:r>
          </a:p>
          <a:p>
            <a:endParaRPr lang="en-GB" baseline="0" dirty="0" smtClean="0"/>
          </a:p>
          <a:p>
            <a:r>
              <a:rPr lang="en-GB" baseline="0" dirty="0" smtClean="0"/>
              <a:t>The next three slides demonstrate this idea. </a:t>
            </a:r>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12</a:t>
            </a:fld>
            <a:endParaRPr lang="en-GB"/>
          </a:p>
        </p:txBody>
      </p:sp>
    </p:spTree>
    <p:extLst>
      <p:ext uri="{BB962C8B-B14F-4D97-AF65-F5344CB8AC3E}">
        <p14:creationId xmlns:p14="http://schemas.microsoft.com/office/powerpoint/2010/main" val="3052862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 https://pxhere.com/en/photo/520637</a:t>
            </a:r>
          </a:p>
          <a:p>
            <a:endParaRPr lang="en-GB" dirty="0" smtClean="0"/>
          </a:p>
          <a:p>
            <a:r>
              <a:rPr lang="en-GB" dirty="0" smtClean="0"/>
              <a:t>Count</a:t>
            </a:r>
            <a:r>
              <a:rPr lang="en-GB" baseline="0" dirty="0" smtClean="0"/>
              <a:t> the ‘petals’: 8, therefore it’s a fourfold pattern and tessellates in squares</a:t>
            </a:r>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13</a:t>
            </a:fld>
            <a:endParaRPr lang="en-GB"/>
          </a:p>
        </p:txBody>
      </p:sp>
    </p:spTree>
    <p:extLst>
      <p:ext uri="{BB962C8B-B14F-4D97-AF65-F5344CB8AC3E}">
        <p14:creationId xmlns:p14="http://schemas.microsoft.com/office/powerpoint/2010/main" val="1579016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Source: https://www.flickr.com/photos/horizon/149213037</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Count</a:t>
            </a:r>
            <a:r>
              <a:rPr lang="en-GB" baseline="0" dirty="0" smtClean="0"/>
              <a:t> the ‘petals’: 10, therefore it’s a fivefold pattern and tessellates in pentagons (with extra bits)</a:t>
            </a:r>
            <a:endParaRPr lang="en-GB" dirty="0" smtClean="0"/>
          </a:p>
          <a:p>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14</a:t>
            </a:fld>
            <a:endParaRPr lang="en-GB"/>
          </a:p>
        </p:txBody>
      </p:sp>
    </p:spTree>
    <p:extLst>
      <p:ext uri="{BB962C8B-B14F-4D97-AF65-F5344CB8AC3E}">
        <p14:creationId xmlns:p14="http://schemas.microsoft.com/office/powerpoint/2010/main" val="3573136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Source: https://commons.wikimedia.org/wiki/File:Tassellatura_alhambra.jpg</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Count</a:t>
            </a:r>
            <a:r>
              <a:rPr lang="en-GB" baseline="0" dirty="0" smtClean="0"/>
              <a:t> the points on the star: 6, therefore it’s a </a:t>
            </a:r>
            <a:r>
              <a:rPr lang="en-GB" baseline="0" dirty="0" err="1" smtClean="0"/>
              <a:t>sixfold</a:t>
            </a:r>
            <a:r>
              <a:rPr lang="en-GB" baseline="0" dirty="0" smtClean="0"/>
              <a:t> pattern and tessellates in hexagons</a:t>
            </a:r>
            <a:endParaRPr lang="en-GB" dirty="0" smtClean="0"/>
          </a:p>
          <a:p>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15</a:t>
            </a:fld>
            <a:endParaRPr lang="en-GB"/>
          </a:p>
        </p:txBody>
      </p:sp>
    </p:spTree>
    <p:extLst>
      <p:ext uri="{BB962C8B-B14F-4D97-AF65-F5344CB8AC3E}">
        <p14:creationId xmlns:p14="http://schemas.microsoft.com/office/powerpoint/2010/main" val="1737551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 https://commons.wikimedia.org/wiki/File:Girih_compass_straightedge_example.svg</a:t>
            </a:r>
          </a:p>
          <a:p>
            <a:endParaRPr lang="en-GB" dirty="0" smtClean="0"/>
          </a:p>
          <a:p>
            <a:r>
              <a:rPr lang="en-GB" dirty="0" smtClean="0"/>
              <a:t>All Islamic geometric</a:t>
            </a:r>
            <a:r>
              <a:rPr lang="en-GB" baseline="0" dirty="0" smtClean="0"/>
              <a:t> designs start with a grid of circles. This is a ‘7-grid’: at the centre is one circle surrounded by six others (this will create a </a:t>
            </a:r>
            <a:r>
              <a:rPr lang="en-GB" baseline="0" dirty="0" err="1" smtClean="0"/>
              <a:t>sixfold</a:t>
            </a:r>
            <a:r>
              <a:rPr lang="en-GB" baseline="0" dirty="0" smtClean="0"/>
              <a:t> pattern tessellating in hexagons). </a:t>
            </a:r>
          </a:p>
          <a:p>
            <a:endParaRPr lang="en-GB" baseline="0" dirty="0" smtClean="0"/>
          </a:p>
          <a:p>
            <a:r>
              <a:rPr lang="en-GB" baseline="0" dirty="0" smtClean="0"/>
              <a:t>Next the ‘underlying grid’ is created by drawing straight lines through specific points made by the intersections of the circles. </a:t>
            </a:r>
          </a:p>
          <a:p>
            <a:endParaRPr lang="en-GB" baseline="0" dirty="0" smtClean="0"/>
          </a:p>
          <a:p>
            <a:r>
              <a:rPr lang="en-GB" baseline="0" dirty="0" smtClean="0"/>
              <a:t>Finally sections of the underlying grid are picked out to form the final design. The underlying grid is no longer visible but its geometries influence the final design. Some artists prefer to leave the underlying grid visible in sections, or towards the edges of their paintings. </a:t>
            </a:r>
            <a:endParaRPr lang="en-GB" dirty="0" smtClean="0"/>
          </a:p>
          <a:p>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16</a:t>
            </a:fld>
            <a:endParaRPr lang="en-GB"/>
          </a:p>
        </p:txBody>
      </p:sp>
    </p:spTree>
    <p:extLst>
      <p:ext uri="{BB962C8B-B14F-4D97-AF65-F5344CB8AC3E}">
        <p14:creationId xmlns:p14="http://schemas.microsoft.com/office/powerpoint/2010/main" val="2664086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presentation contains instructions for three different fourfold patterns, all starting from a ‘5-grid’ – one central circle surrounded by four others. Instructions for the compass and straightedge construction of the grid are on the next slide, or students can use the ‘inscribed circle template’ provided. </a:t>
            </a:r>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17</a:t>
            </a:fld>
            <a:endParaRPr lang="en-GB"/>
          </a:p>
        </p:txBody>
      </p:sp>
    </p:spTree>
    <p:extLst>
      <p:ext uri="{BB962C8B-B14F-4D97-AF65-F5344CB8AC3E}">
        <p14:creationId xmlns:p14="http://schemas.microsoft.com/office/powerpoint/2010/main" val="725278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construction of the 5-grid or inscribed circle (alternatively, use the template provided).</a:t>
            </a:r>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18</a:t>
            </a:fld>
            <a:endParaRPr lang="en-GB"/>
          </a:p>
        </p:txBody>
      </p:sp>
    </p:spTree>
    <p:extLst>
      <p:ext uri="{BB962C8B-B14F-4D97-AF65-F5344CB8AC3E}">
        <p14:creationId xmlns:p14="http://schemas.microsoft.com/office/powerpoint/2010/main" val="715133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Creating the underlying</a:t>
            </a:r>
            <a:r>
              <a:rPr lang="en-GB" baseline="0" dirty="0" smtClean="0"/>
              <a:t> grid – this stage should be undertaken in pencil.</a:t>
            </a:r>
            <a:endParaRPr lang="en-GB" dirty="0" smtClean="0"/>
          </a:p>
          <a:p>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20</a:t>
            </a:fld>
            <a:endParaRPr lang="en-GB"/>
          </a:p>
        </p:txBody>
      </p:sp>
    </p:spTree>
    <p:extLst>
      <p:ext uri="{BB962C8B-B14F-4D97-AF65-F5344CB8AC3E}">
        <p14:creationId xmlns:p14="http://schemas.microsoft.com/office/powerpoint/2010/main" val="3722039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 Artful Maths: </a:t>
            </a:r>
            <a:r>
              <a:rPr lang="en-GB" dirty="0" smtClean="0">
                <a:hlinkClick r:id="rId3"/>
              </a:rPr>
              <a:t>www.artfulmaths.com</a:t>
            </a:r>
            <a:r>
              <a:rPr lang="en-GB" dirty="0" smtClean="0"/>
              <a:t>  Some rights reserved.</a:t>
            </a:r>
          </a:p>
        </p:txBody>
      </p:sp>
      <p:sp>
        <p:nvSpPr>
          <p:cNvPr id="4" name="Slide Number Placeholder 3"/>
          <p:cNvSpPr>
            <a:spLocks noGrp="1"/>
          </p:cNvSpPr>
          <p:nvPr>
            <p:ph type="sldNum" sz="quarter" idx="10"/>
          </p:nvPr>
        </p:nvSpPr>
        <p:spPr/>
        <p:txBody>
          <a:bodyPr/>
          <a:lstStyle/>
          <a:p>
            <a:fld id="{FA211E3D-26E5-475F-B0BE-D36AE7F24F53}" type="slidenum">
              <a:rPr lang="en-GB" smtClean="0"/>
              <a:t>2</a:t>
            </a:fld>
            <a:endParaRPr lang="en-GB"/>
          </a:p>
        </p:txBody>
      </p:sp>
    </p:spTree>
    <p:extLst>
      <p:ext uri="{BB962C8B-B14F-4D97-AF65-F5344CB8AC3E}">
        <p14:creationId xmlns:p14="http://schemas.microsoft.com/office/powerpoint/2010/main" val="1369485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Creating the underlying</a:t>
            </a:r>
            <a:r>
              <a:rPr lang="en-GB" baseline="0" dirty="0" smtClean="0"/>
              <a:t> grid – this stage should be undertaken in pencil.</a:t>
            </a:r>
            <a:endParaRPr lang="en-GB" dirty="0" smtClean="0"/>
          </a:p>
          <a:p>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21</a:t>
            </a:fld>
            <a:endParaRPr lang="en-GB"/>
          </a:p>
        </p:txBody>
      </p:sp>
    </p:spTree>
    <p:extLst>
      <p:ext uri="{BB962C8B-B14F-4D97-AF65-F5344CB8AC3E}">
        <p14:creationId xmlns:p14="http://schemas.microsoft.com/office/powerpoint/2010/main" val="1015448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Picking out the overlying pattern – this stage should be undertaken in a different colour, or with pen.</a:t>
            </a:r>
          </a:p>
          <a:p>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22</a:t>
            </a:fld>
            <a:endParaRPr lang="en-GB"/>
          </a:p>
        </p:txBody>
      </p:sp>
    </p:spTree>
    <p:extLst>
      <p:ext uri="{BB962C8B-B14F-4D97-AF65-F5344CB8AC3E}">
        <p14:creationId xmlns:p14="http://schemas.microsoft.com/office/powerpoint/2010/main" val="3284914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Picking out the overlying pattern – this stage should be undertaken in a different colour, or with pen.</a:t>
            </a:r>
          </a:p>
          <a:p>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23</a:t>
            </a:fld>
            <a:endParaRPr lang="en-GB"/>
          </a:p>
        </p:txBody>
      </p:sp>
    </p:spTree>
    <p:extLst>
      <p:ext uri="{BB962C8B-B14F-4D97-AF65-F5344CB8AC3E}">
        <p14:creationId xmlns:p14="http://schemas.microsoft.com/office/powerpoint/2010/main" val="985150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final pattern!</a:t>
            </a:r>
          </a:p>
          <a:p>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24</a:t>
            </a:fld>
            <a:endParaRPr lang="en-GB"/>
          </a:p>
        </p:txBody>
      </p:sp>
    </p:spTree>
    <p:extLst>
      <p:ext uri="{BB962C8B-B14F-4D97-AF65-F5344CB8AC3E}">
        <p14:creationId xmlns:p14="http://schemas.microsoft.com/office/powerpoint/2010/main" val="985150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 students</a:t>
            </a:r>
            <a:r>
              <a:rPr lang="en-GB" baseline="0" dirty="0" smtClean="0"/>
              <a:t> to predict what will happen when the designs tessellate: what new shapes will emerge?</a:t>
            </a:r>
          </a:p>
          <a:p>
            <a:endParaRPr lang="en-GB" baseline="0" dirty="0" smtClean="0"/>
          </a:p>
          <a:p>
            <a:r>
              <a:rPr lang="en-GB" baseline="0" dirty="0" smtClean="0"/>
              <a:t>Students can cut out and colour in their designs. They will look fantastic tessellated together in a display.</a:t>
            </a:r>
          </a:p>
          <a:p>
            <a:endParaRPr lang="en-GB" baseline="0" dirty="0" smtClean="0"/>
          </a:p>
          <a:p>
            <a:r>
              <a:rPr lang="en-GB" baseline="0" dirty="0" smtClean="0"/>
              <a:t>If students wish they can also make their own 3 x 3 design. Instructions for constructing the 3 x 3 grid are at the end of the presentation, or students can use the template provided. </a:t>
            </a:r>
            <a:endParaRPr lang="en-GB" dirty="0" smtClean="0"/>
          </a:p>
        </p:txBody>
      </p:sp>
      <p:sp>
        <p:nvSpPr>
          <p:cNvPr id="4" name="Slide Number Placeholder 3"/>
          <p:cNvSpPr>
            <a:spLocks noGrp="1"/>
          </p:cNvSpPr>
          <p:nvPr>
            <p:ph type="sldNum" sz="quarter" idx="10"/>
          </p:nvPr>
        </p:nvSpPr>
        <p:spPr/>
        <p:txBody>
          <a:bodyPr/>
          <a:lstStyle/>
          <a:p>
            <a:fld id="{FA211E3D-26E5-475F-B0BE-D36AE7F24F53}" type="slidenum">
              <a:rPr lang="en-GB" smtClean="0"/>
              <a:t>25</a:t>
            </a:fld>
            <a:endParaRPr lang="en-GB"/>
          </a:p>
        </p:txBody>
      </p:sp>
    </p:spTree>
    <p:extLst>
      <p:ext uri="{BB962C8B-B14F-4D97-AF65-F5344CB8AC3E}">
        <p14:creationId xmlns:p14="http://schemas.microsoft.com/office/powerpoint/2010/main" val="9851500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Creating the underlying</a:t>
            </a:r>
            <a:r>
              <a:rPr lang="en-GB" baseline="0" dirty="0" smtClean="0"/>
              <a:t> grid – this stage should be undertaken in pencil.</a:t>
            </a:r>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27</a:t>
            </a:fld>
            <a:endParaRPr lang="en-GB"/>
          </a:p>
        </p:txBody>
      </p:sp>
    </p:spTree>
    <p:extLst>
      <p:ext uri="{BB962C8B-B14F-4D97-AF65-F5344CB8AC3E}">
        <p14:creationId xmlns:p14="http://schemas.microsoft.com/office/powerpoint/2010/main" val="2095385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Creating the underlying</a:t>
            </a:r>
            <a:r>
              <a:rPr lang="en-GB" baseline="0" dirty="0" smtClean="0"/>
              <a:t> grid – this stage should be undertaken in pencil.</a:t>
            </a:r>
            <a:endParaRPr lang="en-GB" dirty="0" smtClean="0"/>
          </a:p>
          <a:p>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28</a:t>
            </a:fld>
            <a:endParaRPr lang="en-GB"/>
          </a:p>
        </p:txBody>
      </p:sp>
    </p:spTree>
    <p:extLst>
      <p:ext uri="{BB962C8B-B14F-4D97-AF65-F5344CB8AC3E}">
        <p14:creationId xmlns:p14="http://schemas.microsoft.com/office/powerpoint/2010/main" val="2317734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Creating the underlying</a:t>
            </a:r>
            <a:r>
              <a:rPr lang="en-GB" baseline="0" dirty="0" smtClean="0"/>
              <a:t> grid – this stage should be undertaken in pencil.</a:t>
            </a:r>
            <a:endParaRPr lang="en-GB" dirty="0" smtClean="0"/>
          </a:p>
          <a:p>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29</a:t>
            </a:fld>
            <a:endParaRPr lang="en-GB"/>
          </a:p>
        </p:txBody>
      </p:sp>
    </p:spTree>
    <p:extLst>
      <p:ext uri="{BB962C8B-B14F-4D97-AF65-F5344CB8AC3E}">
        <p14:creationId xmlns:p14="http://schemas.microsoft.com/office/powerpoint/2010/main" val="4257388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Picking out the overlying pattern – this stage should be undertaken in a different colour, or with pen.</a:t>
            </a:r>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30</a:t>
            </a:fld>
            <a:endParaRPr lang="en-GB"/>
          </a:p>
        </p:txBody>
      </p:sp>
    </p:spTree>
    <p:extLst>
      <p:ext uri="{BB962C8B-B14F-4D97-AF65-F5344CB8AC3E}">
        <p14:creationId xmlns:p14="http://schemas.microsoft.com/office/powerpoint/2010/main" val="285095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Picking out the overlying pattern – this stage should be undertaken in a different colour, or with pen.</a:t>
            </a:r>
          </a:p>
          <a:p>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31</a:t>
            </a:fld>
            <a:endParaRPr lang="en-GB"/>
          </a:p>
        </p:txBody>
      </p:sp>
    </p:spTree>
    <p:extLst>
      <p:ext uri="{BB962C8B-B14F-4D97-AF65-F5344CB8AC3E}">
        <p14:creationId xmlns:p14="http://schemas.microsoft.com/office/powerpoint/2010/main" val="359917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 https://en.wikipedia.org/wiki/Girih_tiles#/media/File:Roof_hafez_tomb.jpg</a:t>
            </a:r>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3</a:t>
            </a:fld>
            <a:endParaRPr lang="en-GB"/>
          </a:p>
        </p:txBody>
      </p:sp>
    </p:spTree>
    <p:extLst>
      <p:ext uri="{BB962C8B-B14F-4D97-AF65-F5344CB8AC3E}">
        <p14:creationId xmlns:p14="http://schemas.microsoft.com/office/powerpoint/2010/main" val="3056326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Picking out the overlying pattern – this stage should be undertaken in a different colour, or with pen.</a:t>
            </a:r>
          </a:p>
          <a:p>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32</a:t>
            </a:fld>
            <a:endParaRPr lang="en-GB"/>
          </a:p>
        </p:txBody>
      </p:sp>
    </p:spTree>
    <p:extLst>
      <p:ext uri="{BB962C8B-B14F-4D97-AF65-F5344CB8AC3E}">
        <p14:creationId xmlns:p14="http://schemas.microsoft.com/office/powerpoint/2010/main" val="38844254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final pattern!</a:t>
            </a:r>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33</a:t>
            </a:fld>
            <a:endParaRPr lang="en-GB"/>
          </a:p>
        </p:txBody>
      </p:sp>
    </p:spTree>
    <p:extLst>
      <p:ext uri="{BB962C8B-B14F-4D97-AF65-F5344CB8AC3E}">
        <p14:creationId xmlns:p14="http://schemas.microsoft.com/office/powerpoint/2010/main" val="1145587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 students</a:t>
            </a:r>
            <a:r>
              <a:rPr lang="en-GB" baseline="0" dirty="0" smtClean="0"/>
              <a:t> to predict what will happen when the designs tessellate: what new shapes will emerge?</a:t>
            </a:r>
          </a:p>
          <a:p>
            <a:endParaRPr lang="en-GB" baseline="0" dirty="0" smtClean="0"/>
          </a:p>
          <a:p>
            <a:r>
              <a:rPr lang="en-GB" baseline="0" dirty="0" smtClean="0"/>
              <a:t>Students can cut out and colour in their designs. They will look fantastic tessellated together in a display.</a:t>
            </a:r>
          </a:p>
          <a:p>
            <a:endParaRPr lang="en-GB" baseline="0" dirty="0" smtClean="0"/>
          </a:p>
          <a:p>
            <a:r>
              <a:rPr lang="en-GB" baseline="0" dirty="0" smtClean="0"/>
              <a:t>If students wish they can also make their own 3 x 3 design. Instructions for constructing the 3 x 3 grid are at the end of the presentation, or students can use the template provided. </a:t>
            </a:r>
            <a:endParaRPr lang="en-GB" dirty="0" smtClean="0"/>
          </a:p>
          <a:p>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34</a:t>
            </a:fld>
            <a:endParaRPr lang="en-GB"/>
          </a:p>
        </p:txBody>
      </p:sp>
    </p:spTree>
    <p:extLst>
      <p:ext uri="{BB962C8B-B14F-4D97-AF65-F5344CB8AC3E}">
        <p14:creationId xmlns:p14="http://schemas.microsoft.com/office/powerpoint/2010/main" val="873191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Creating the underlying</a:t>
            </a:r>
            <a:r>
              <a:rPr lang="en-GB" baseline="0" dirty="0" smtClean="0"/>
              <a:t> grid – this stage should be undertaken in pencil.</a:t>
            </a:r>
            <a:endParaRPr lang="en-GB" dirty="0" smtClean="0"/>
          </a:p>
          <a:p>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36</a:t>
            </a:fld>
            <a:endParaRPr lang="en-GB"/>
          </a:p>
        </p:txBody>
      </p:sp>
    </p:spTree>
    <p:extLst>
      <p:ext uri="{BB962C8B-B14F-4D97-AF65-F5344CB8AC3E}">
        <p14:creationId xmlns:p14="http://schemas.microsoft.com/office/powerpoint/2010/main" val="35020094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Creating the underlying</a:t>
            </a:r>
            <a:r>
              <a:rPr lang="en-GB" baseline="0" dirty="0" smtClean="0"/>
              <a:t> grid – this stage should be undertaken in pencil.</a:t>
            </a:r>
            <a:endParaRPr lang="en-GB" dirty="0" smtClean="0"/>
          </a:p>
          <a:p>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37</a:t>
            </a:fld>
            <a:endParaRPr lang="en-GB"/>
          </a:p>
        </p:txBody>
      </p:sp>
    </p:spTree>
    <p:extLst>
      <p:ext uri="{BB962C8B-B14F-4D97-AF65-F5344CB8AC3E}">
        <p14:creationId xmlns:p14="http://schemas.microsoft.com/office/powerpoint/2010/main" val="10154481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Creating the underlying</a:t>
            </a:r>
            <a:r>
              <a:rPr lang="en-GB" baseline="0" dirty="0" smtClean="0"/>
              <a:t> grid – this stage should be undertaken in pencil.</a:t>
            </a:r>
            <a:endParaRPr lang="en-GB" dirty="0" smtClean="0"/>
          </a:p>
          <a:p>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38</a:t>
            </a:fld>
            <a:endParaRPr lang="en-GB"/>
          </a:p>
        </p:txBody>
      </p:sp>
    </p:spTree>
    <p:extLst>
      <p:ext uri="{BB962C8B-B14F-4D97-AF65-F5344CB8AC3E}">
        <p14:creationId xmlns:p14="http://schemas.microsoft.com/office/powerpoint/2010/main" val="32481870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Creating the underlying</a:t>
            </a:r>
            <a:r>
              <a:rPr lang="en-GB" baseline="0" dirty="0" smtClean="0"/>
              <a:t> grid – this stage should be undertaken in pencil.</a:t>
            </a:r>
            <a:endParaRPr lang="en-GB" dirty="0" smtClean="0"/>
          </a:p>
          <a:p>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39</a:t>
            </a:fld>
            <a:endParaRPr lang="en-GB"/>
          </a:p>
        </p:txBody>
      </p:sp>
    </p:spTree>
    <p:extLst>
      <p:ext uri="{BB962C8B-B14F-4D97-AF65-F5344CB8AC3E}">
        <p14:creationId xmlns:p14="http://schemas.microsoft.com/office/powerpoint/2010/main" val="6325177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Creating the underlying</a:t>
            </a:r>
            <a:r>
              <a:rPr lang="en-GB" baseline="0" dirty="0" smtClean="0"/>
              <a:t> grid – this stage should be undertaken in pencil.</a:t>
            </a:r>
            <a:endParaRPr lang="en-GB" dirty="0" smtClean="0"/>
          </a:p>
          <a:p>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40</a:t>
            </a:fld>
            <a:endParaRPr lang="en-GB"/>
          </a:p>
        </p:txBody>
      </p:sp>
    </p:spTree>
    <p:extLst>
      <p:ext uri="{BB962C8B-B14F-4D97-AF65-F5344CB8AC3E}">
        <p14:creationId xmlns:p14="http://schemas.microsoft.com/office/powerpoint/2010/main" val="2621471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Picking out the overlying pattern – this stage should be undertaken in a different colour, or with pen.</a:t>
            </a:r>
          </a:p>
          <a:p>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41</a:t>
            </a:fld>
            <a:endParaRPr lang="en-GB"/>
          </a:p>
        </p:txBody>
      </p:sp>
    </p:spTree>
    <p:extLst>
      <p:ext uri="{BB962C8B-B14F-4D97-AF65-F5344CB8AC3E}">
        <p14:creationId xmlns:p14="http://schemas.microsoft.com/office/powerpoint/2010/main" val="27960010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Picking out the overlying pattern – this stage should be undertaken in a different colour, or with pen.</a:t>
            </a:r>
          </a:p>
          <a:p>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42</a:t>
            </a:fld>
            <a:endParaRPr lang="en-GB"/>
          </a:p>
        </p:txBody>
      </p:sp>
    </p:spTree>
    <p:extLst>
      <p:ext uri="{BB962C8B-B14F-4D97-AF65-F5344CB8AC3E}">
        <p14:creationId xmlns:p14="http://schemas.microsoft.com/office/powerpoint/2010/main" val="1796811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 https://pxhere.com/en/photo/520637</a:t>
            </a:r>
          </a:p>
          <a:p>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4</a:t>
            </a:fld>
            <a:endParaRPr lang="en-GB"/>
          </a:p>
        </p:txBody>
      </p:sp>
    </p:spTree>
    <p:extLst>
      <p:ext uri="{BB962C8B-B14F-4D97-AF65-F5344CB8AC3E}">
        <p14:creationId xmlns:p14="http://schemas.microsoft.com/office/powerpoint/2010/main" val="15790164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Picking out the overlying pattern – this stage should be undertaken in a different colour, or with pen.</a:t>
            </a:r>
          </a:p>
          <a:p>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43</a:t>
            </a:fld>
            <a:endParaRPr lang="en-GB"/>
          </a:p>
        </p:txBody>
      </p:sp>
    </p:spTree>
    <p:extLst>
      <p:ext uri="{BB962C8B-B14F-4D97-AF65-F5344CB8AC3E}">
        <p14:creationId xmlns:p14="http://schemas.microsoft.com/office/powerpoint/2010/main" val="18240118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Picking out the overlying pattern – this stage should be undertaken in a different colour, or with pen.</a:t>
            </a:r>
          </a:p>
          <a:p>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44</a:t>
            </a:fld>
            <a:endParaRPr lang="en-GB"/>
          </a:p>
        </p:txBody>
      </p:sp>
    </p:spTree>
    <p:extLst>
      <p:ext uri="{BB962C8B-B14F-4D97-AF65-F5344CB8AC3E}">
        <p14:creationId xmlns:p14="http://schemas.microsoft.com/office/powerpoint/2010/main" val="29852053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final pattern!</a:t>
            </a:r>
          </a:p>
          <a:p>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45</a:t>
            </a:fld>
            <a:endParaRPr lang="en-GB"/>
          </a:p>
        </p:txBody>
      </p:sp>
    </p:spTree>
    <p:extLst>
      <p:ext uri="{BB962C8B-B14F-4D97-AF65-F5344CB8AC3E}">
        <p14:creationId xmlns:p14="http://schemas.microsoft.com/office/powerpoint/2010/main" val="42057885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 students</a:t>
            </a:r>
            <a:r>
              <a:rPr lang="en-GB" baseline="0" dirty="0" smtClean="0"/>
              <a:t> to predict what will happen when the designs tessellate: what new shapes will emerge?</a:t>
            </a:r>
          </a:p>
          <a:p>
            <a:endParaRPr lang="en-GB" baseline="0" dirty="0" smtClean="0"/>
          </a:p>
          <a:p>
            <a:r>
              <a:rPr lang="en-GB" baseline="0" dirty="0" smtClean="0"/>
              <a:t>Students can cut out and colour in their designs. They will look fantastic tessellated together in a display.</a:t>
            </a:r>
          </a:p>
          <a:p>
            <a:endParaRPr lang="en-GB" baseline="0" dirty="0" smtClean="0"/>
          </a:p>
          <a:p>
            <a:r>
              <a:rPr lang="en-GB" baseline="0" dirty="0" smtClean="0"/>
              <a:t>If students wish they can also make their own 3 x 3 design. Instructions for constructing the 3 x 3 grid are at the end of the presentation, or students can use the template provided. </a:t>
            </a:r>
            <a:endParaRPr lang="en-GB" dirty="0" smtClean="0"/>
          </a:p>
          <a:p>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46</a:t>
            </a:fld>
            <a:endParaRPr lang="en-GB"/>
          </a:p>
        </p:txBody>
      </p:sp>
    </p:spTree>
    <p:extLst>
      <p:ext uri="{BB962C8B-B14F-4D97-AF65-F5344CB8AC3E}">
        <p14:creationId xmlns:p14="http://schemas.microsoft.com/office/powerpoint/2010/main" val="7532935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construction of a 3 x 3 grid of inscribed circles (or use the ‘inscribed circle grid template’ provided).</a:t>
            </a:r>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48</a:t>
            </a:fld>
            <a:endParaRPr lang="en-GB"/>
          </a:p>
        </p:txBody>
      </p:sp>
    </p:spTree>
    <p:extLst>
      <p:ext uri="{BB962C8B-B14F-4D97-AF65-F5344CB8AC3E}">
        <p14:creationId xmlns:p14="http://schemas.microsoft.com/office/powerpoint/2010/main" val="7151332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construction of a 3 x 3 grid of inscribed circles (or use the ‘inscribed circle grid template’ provided).</a:t>
            </a:r>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49</a:t>
            </a:fld>
            <a:endParaRPr lang="en-GB"/>
          </a:p>
        </p:txBody>
      </p:sp>
    </p:spTree>
    <p:extLst>
      <p:ext uri="{BB962C8B-B14F-4D97-AF65-F5344CB8AC3E}">
        <p14:creationId xmlns:p14="http://schemas.microsoft.com/office/powerpoint/2010/main" val="7151332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construction of a 3 x 3 grid of inscribed circles (or use the ‘inscribed circle grid template’ provided).</a:t>
            </a:r>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50</a:t>
            </a:fld>
            <a:endParaRPr lang="en-GB"/>
          </a:p>
        </p:txBody>
      </p:sp>
    </p:spTree>
    <p:extLst>
      <p:ext uri="{BB962C8B-B14F-4D97-AF65-F5344CB8AC3E}">
        <p14:creationId xmlns:p14="http://schemas.microsoft.com/office/powerpoint/2010/main" val="715133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 https://commons.wikimedia.org/wiki/File:Flickr_-_HuTect_ShOts_-_Pattern_of_The_Tomb_Gate_-_Masjid_of_Sultan_Hassan_%D9%85%D8%B3%D8%AC%D8%AF_%D9%88%D9%85%D8%AF%D8%B1%D8%B3%D8%A9_%D8%A7%D9%84%D8%B3%D9%84%D8%B7%D8%A7%D9%86_%D8%AD%D8%B3%D9%86_-_Cairo_-_Egypt_-_28_05_2010.jpg</a:t>
            </a:r>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5</a:t>
            </a:fld>
            <a:endParaRPr lang="en-GB"/>
          </a:p>
        </p:txBody>
      </p:sp>
    </p:spTree>
    <p:extLst>
      <p:ext uri="{BB962C8B-B14F-4D97-AF65-F5344CB8AC3E}">
        <p14:creationId xmlns:p14="http://schemas.microsoft.com/office/powerpoint/2010/main" val="2117201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 https://www.flickr.com/photos/horizon/149213037</a:t>
            </a:r>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6</a:t>
            </a:fld>
            <a:endParaRPr lang="en-GB"/>
          </a:p>
        </p:txBody>
      </p:sp>
    </p:spTree>
    <p:extLst>
      <p:ext uri="{BB962C8B-B14F-4D97-AF65-F5344CB8AC3E}">
        <p14:creationId xmlns:p14="http://schemas.microsoft.com/office/powerpoint/2010/main" val="2437152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 https://commons.wikimedia.org/wiki/</a:t>
            </a:r>
            <a:r>
              <a:rPr lang="en-GB" dirty="0" err="1" smtClean="0"/>
              <a:t>File:Mosaic_-_Mosquée_de_Paris.jpg</a:t>
            </a:r>
            <a:endParaRPr lang="en-GB" dirty="0" smtClean="0"/>
          </a:p>
        </p:txBody>
      </p:sp>
      <p:sp>
        <p:nvSpPr>
          <p:cNvPr id="4" name="Slide Number Placeholder 3"/>
          <p:cNvSpPr>
            <a:spLocks noGrp="1"/>
          </p:cNvSpPr>
          <p:nvPr>
            <p:ph type="sldNum" sz="quarter" idx="10"/>
          </p:nvPr>
        </p:nvSpPr>
        <p:spPr/>
        <p:txBody>
          <a:bodyPr/>
          <a:lstStyle/>
          <a:p>
            <a:fld id="{FA211E3D-26E5-475F-B0BE-D36AE7F24F53}" type="slidenum">
              <a:rPr lang="en-GB" smtClean="0"/>
              <a:t>7</a:t>
            </a:fld>
            <a:endParaRPr lang="en-GB"/>
          </a:p>
        </p:txBody>
      </p:sp>
    </p:spTree>
    <p:extLst>
      <p:ext uri="{BB962C8B-B14F-4D97-AF65-F5344CB8AC3E}">
        <p14:creationId xmlns:p14="http://schemas.microsoft.com/office/powerpoint/2010/main" val="4061747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 https://www.flickr.com/photos/nat507/30019190866</a:t>
            </a:r>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8</a:t>
            </a:fld>
            <a:endParaRPr lang="en-GB"/>
          </a:p>
        </p:txBody>
      </p:sp>
    </p:spTree>
    <p:extLst>
      <p:ext uri="{BB962C8B-B14F-4D97-AF65-F5344CB8AC3E}">
        <p14:creationId xmlns:p14="http://schemas.microsoft.com/office/powerpoint/2010/main" val="3974057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a:t>
            </a:r>
            <a:r>
              <a:rPr lang="en-GB" baseline="0" dirty="0" smtClean="0"/>
              <a:t> https://www.flickr.com/photos/ru_boff/14313115194</a:t>
            </a:r>
            <a:endParaRPr lang="en-GB" dirty="0"/>
          </a:p>
        </p:txBody>
      </p:sp>
      <p:sp>
        <p:nvSpPr>
          <p:cNvPr id="4" name="Slide Number Placeholder 3"/>
          <p:cNvSpPr>
            <a:spLocks noGrp="1"/>
          </p:cNvSpPr>
          <p:nvPr>
            <p:ph type="sldNum" sz="quarter" idx="10"/>
          </p:nvPr>
        </p:nvSpPr>
        <p:spPr/>
        <p:txBody>
          <a:bodyPr/>
          <a:lstStyle/>
          <a:p>
            <a:fld id="{FA211E3D-26E5-475F-B0BE-D36AE7F24F53}" type="slidenum">
              <a:rPr lang="en-GB" smtClean="0"/>
              <a:t>9</a:t>
            </a:fld>
            <a:endParaRPr lang="en-GB"/>
          </a:p>
        </p:txBody>
      </p:sp>
    </p:spTree>
    <p:extLst>
      <p:ext uri="{BB962C8B-B14F-4D97-AF65-F5344CB8AC3E}">
        <p14:creationId xmlns:p14="http://schemas.microsoft.com/office/powerpoint/2010/main" val="2271700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15F74C7-DBE2-418A-BEF2-5DF0CFAC781D}" type="datetimeFigureOut">
              <a:rPr lang="en-GB" smtClean="0"/>
              <a:t>24/06/2018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874B0F-0FD5-4A0F-8C49-66FDF374690A}" type="slidenum">
              <a:rPr lang="en-GB" smtClean="0"/>
              <a:t>‹#›</a:t>
            </a:fld>
            <a:endParaRPr lang="en-GB"/>
          </a:p>
        </p:txBody>
      </p:sp>
    </p:spTree>
    <p:extLst>
      <p:ext uri="{BB962C8B-B14F-4D97-AF65-F5344CB8AC3E}">
        <p14:creationId xmlns:p14="http://schemas.microsoft.com/office/powerpoint/2010/main" val="1000422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15F74C7-DBE2-418A-BEF2-5DF0CFAC781D}" type="datetimeFigureOut">
              <a:rPr lang="en-GB" smtClean="0"/>
              <a:t>24/06/2018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874B0F-0FD5-4A0F-8C49-66FDF374690A}" type="slidenum">
              <a:rPr lang="en-GB" smtClean="0"/>
              <a:t>‹#›</a:t>
            </a:fld>
            <a:endParaRPr lang="en-GB"/>
          </a:p>
        </p:txBody>
      </p:sp>
    </p:spTree>
    <p:extLst>
      <p:ext uri="{BB962C8B-B14F-4D97-AF65-F5344CB8AC3E}">
        <p14:creationId xmlns:p14="http://schemas.microsoft.com/office/powerpoint/2010/main" val="2855556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15F74C7-DBE2-418A-BEF2-5DF0CFAC781D}" type="datetimeFigureOut">
              <a:rPr lang="en-GB" smtClean="0"/>
              <a:t>24/06/2018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874B0F-0FD5-4A0F-8C49-66FDF374690A}" type="slidenum">
              <a:rPr lang="en-GB" smtClean="0"/>
              <a:t>‹#›</a:t>
            </a:fld>
            <a:endParaRPr lang="en-GB"/>
          </a:p>
        </p:txBody>
      </p:sp>
    </p:spTree>
    <p:extLst>
      <p:ext uri="{BB962C8B-B14F-4D97-AF65-F5344CB8AC3E}">
        <p14:creationId xmlns:p14="http://schemas.microsoft.com/office/powerpoint/2010/main" val="2735938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15F74C7-DBE2-418A-BEF2-5DF0CFAC781D}" type="datetimeFigureOut">
              <a:rPr lang="en-GB" smtClean="0"/>
              <a:t>24/06/2018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874B0F-0FD5-4A0F-8C49-66FDF374690A}" type="slidenum">
              <a:rPr lang="en-GB" smtClean="0"/>
              <a:t>‹#›</a:t>
            </a:fld>
            <a:endParaRPr lang="en-GB"/>
          </a:p>
        </p:txBody>
      </p:sp>
    </p:spTree>
    <p:extLst>
      <p:ext uri="{BB962C8B-B14F-4D97-AF65-F5344CB8AC3E}">
        <p14:creationId xmlns:p14="http://schemas.microsoft.com/office/powerpoint/2010/main" val="2421727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5F74C7-DBE2-418A-BEF2-5DF0CFAC781D}" type="datetimeFigureOut">
              <a:rPr lang="en-GB" smtClean="0"/>
              <a:t>24/06/2018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874B0F-0FD5-4A0F-8C49-66FDF374690A}" type="slidenum">
              <a:rPr lang="en-GB" smtClean="0"/>
              <a:t>‹#›</a:t>
            </a:fld>
            <a:endParaRPr lang="en-GB"/>
          </a:p>
        </p:txBody>
      </p:sp>
    </p:spTree>
    <p:extLst>
      <p:ext uri="{BB962C8B-B14F-4D97-AF65-F5344CB8AC3E}">
        <p14:creationId xmlns:p14="http://schemas.microsoft.com/office/powerpoint/2010/main" val="545944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15F74C7-DBE2-418A-BEF2-5DF0CFAC781D}" type="datetimeFigureOut">
              <a:rPr lang="en-GB" smtClean="0"/>
              <a:t>24/06/2018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874B0F-0FD5-4A0F-8C49-66FDF374690A}" type="slidenum">
              <a:rPr lang="en-GB" smtClean="0"/>
              <a:t>‹#›</a:t>
            </a:fld>
            <a:endParaRPr lang="en-GB"/>
          </a:p>
        </p:txBody>
      </p:sp>
    </p:spTree>
    <p:extLst>
      <p:ext uri="{BB962C8B-B14F-4D97-AF65-F5344CB8AC3E}">
        <p14:creationId xmlns:p14="http://schemas.microsoft.com/office/powerpoint/2010/main" val="1785451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15F74C7-DBE2-418A-BEF2-5DF0CFAC781D}" type="datetimeFigureOut">
              <a:rPr lang="en-GB" smtClean="0"/>
              <a:t>24/06/2018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8874B0F-0FD5-4A0F-8C49-66FDF374690A}" type="slidenum">
              <a:rPr lang="en-GB" smtClean="0"/>
              <a:t>‹#›</a:t>
            </a:fld>
            <a:endParaRPr lang="en-GB"/>
          </a:p>
        </p:txBody>
      </p:sp>
    </p:spTree>
    <p:extLst>
      <p:ext uri="{BB962C8B-B14F-4D97-AF65-F5344CB8AC3E}">
        <p14:creationId xmlns:p14="http://schemas.microsoft.com/office/powerpoint/2010/main" val="636482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15F74C7-DBE2-418A-BEF2-5DF0CFAC781D}" type="datetimeFigureOut">
              <a:rPr lang="en-GB" smtClean="0"/>
              <a:t>24/06/2018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8874B0F-0FD5-4A0F-8C49-66FDF374690A}" type="slidenum">
              <a:rPr lang="en-GB" smtClean="0"/>
              <a:t>‹#›</a:t>
            </a:fld>
            <a:endParaRPr lang="en-GB"/>
          </a:p>
        </p:txBody>
      </p:sp>
    </p:spTree>
    <p:extLst>
      <p:ext uri="{BB962C8B-B14F-4D97-AF65-F5344CB8AC3E}">
        <p14:creationId xmlns:p14="http://schemas.microsoft.com/office/powerpoint/2010/main" val="2392774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5F74C7-DBE2-418A-BEF2-5DF0CFAC781D}" type="datetimeFigureOut">
              <a:rPr lang="en-GB" smtClean="0"/>
              <a:t>24/06/2018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8874B0F-0FD5-4A0F-8C49-66FDF374690A}" type="slidenum">
              <a:rPr lang="en-GB" smtClean="0"/>
              <a:t>‹#›</a:t>
            </a:fld>
            <a:endParaRPr lang="en-GB"/>
          </a:p>
        </p:txBody>
      </p:sp>
    </p:spTree>
    <p:extLst>
      <p:ext uri="{BB962C8B-B14F-4D97-AF65-F5344CB8AC3E}">
        <p14:creationId xmlns:p14="http://schemas.microsoft.com/office/powerpoint/2010/main" val="3362964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5F74C7-DBE2-418A-BEF2-5DF0CFAC781D}" type="datetimeFigureOut">
              <a:rPr lang="en-GB" smtClean="0"/>
              <a:t>24/06/2018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874B0F-0FD5-4A0F-8C49-66FDF374690A}" type="slidenum">
              <a:rPr lang="en-GB" smtClean="0"/>
              <a:t>‹#›</a:t>
            </a:fld>
            <a:endParaRPr lang="en-GB"/>
          </a:p>
        </p:txBody>
      </p:sp>
    </p:spTree>
    <p:extLst>
      <p:ext uri="{BB962C8B-B14F-4D97-AF65-F5344CB8AC3E}">
        <p14:creationId xmlns:p14="http://schemas.microsoft.com/office/powerpoint/2010/main" val="1918621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5F74C7-DBE2-418A-BEF2-5DF0CFAC781D}" type="datetimeFigureOut">
              <a:rPr lang="en-GB" smtClean="0"/>
              <a:t>24/06/2018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874B0F-0FD5-4A0F-8C49-66FDF374690A}" type="slidenum">
              <a:rPr lang="en-GB" smtClean="0"/>
              <a:t>‹#›</a:t>
            </a:fld>
            <a:endParaRPr lang="en-GB"/>
          </a:p>
        </p:txBody>
      </p:sp>
    </p:spTree>
    <p:extLst>
      <p:ext uri="{BB962C8B-B14F-4D97-AF65-F5344CB8AC3E}">
        <p14:creationId xmlns:p14="http://schemas.microsoft.com/office/powerpoint/2010/main" val="3119535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5F74C7-DBE2-418A-BEF2-5DF0CFAC781D}" type="datetimeFigureOut">
              <a:rPr lang="en-GB" smtClean="0"/>
              <a:t>24/06/2018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74B0F-0FD5-4A0F-8C49-66FDF374690A}" type="slidenum">
              <a:rPr lang="en-GB" smtClean="0"/>
              <a:t>‹#›</a:t>
            </a:fld>
            <a:endParaRPr lang="en-GB"/>
          </a:p>
        </p:txBody>
      </p:sp>
    </p:spTree>
    <p:extLst>
      <p:ext uri="{BB962C8B-B14F-4D97-AF65-F5344CB8AC3E}">
        <p14:creationId xmlns:p14="http://schemas.microsoft.com/office/powerpoint/2010/main" val="11487190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hyperlink" Target="https://www.amazon.co.uk/Eric-Broug/e/B00279HMU8/ref=sr_tc_2_0?qid=1529828666&amp;sr=8-2-ent" TargetMode="External"/><Relationship Id="rId3" Type="http://schemas.openxmlformats.org/officeDocument/2006/relationships/hyperlink" Target="http://www.samiramian.uk/" TargetMode="External"/><Relationship Id="rId7" Type="http://schemas.openxmlformats.org/officeDocument/2006/relationships/hyperlink" Target="https://youtu.be/pg1NpMmPv48" TargetMode="External"/><Relationship Id="rId2" Type="http://schemas.openxmlformats.org/officeDocument/2006/relationships/hyperlink" Target="https://design.tutsplus.com/series/geometric-design-for-beginners--cms-790" TargetMode="External"/><Relationship Id="rId1" Type="http://schemas.openxmlformats.org/officeDocument/2006/relationships/slideLayout" Target="../slideLayouts/slideLayout2.xml"/><Relationship Id="rId6" Type="http://schemas.openxmlformats.org/officeDocument/2006/relationships/hyperlink" Target="http://www.sigd.org/" TargetMode="External"/><Relationship Id="rId11" Type="http://schemas.openxmlformats.org/officeDocument/2006/relationships/image" Target="../media/image36.png"/><Relationship Id="rId5" Type="http://schemas.openxmlformats.org/officeDocument/2006/relationships/hyperlink" Target="https://www.metmuseum.org/-/media/Files/Learn/For%20Educators/Publications%20for%20Educators/Islamic_Art_and_Geometric_Design.pdf" TargetMode="External"/><Relationship Id="rId10" Type="http://schemas.openxmlformats.org/officeDocument/2006/relationships/hyperlink" Target="https://www.youtube.com/watch?v=t-n03ano-Ak" TargetMode="External"/><Relationship Id="rId4" Type="http://schemas.openxmlformats.org/officeDocument/2006/relationships/hyperlink" Target="https://www.youtube.com/playlist?list=PLHG5uxhiqH9WAEElqs6BzuTVLyCKEboSR" TargetMode="External"/><Relationship Id="rId9" Type="http://schemas.openxmlformats.org/officeDocument/2006/relationships/hyperlink" Target="https://patterninislamicart.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1703086"/>
            <a:ext cx="6216541" cy="4318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Image result for compass and straightedge islamic geometry"/>
          <p:cNvSpPr>
            <a:spLocks noChangeAspect="1" noChangeArrowheads="1"/>
          </p:cNvSpPr>
          <p:nvPr/>
        </p:nvSpPr>
        <p:spPr bwMode="auto">
          <a:xfrm>
            <a:off x="155575" y="-1608138"/>
            <a:ext cx="4838700"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5" descr="Image result for colour pencils clipart"/>
          <p:cNvSpPr>
            <a:spLocks noChangeAspect="1" noChangeArrowheads="1"/>
          </p:cNvSpPr>
          <p:nvPr/>
        </p:nvSpPr>
        <p:spPr bwMode="auto">
          <a:xfrm>
            <a:off x="155575" y="-1608138"/>
            <a:ext cx="4962525"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10" descr="Related image"/>
          <p:cNvSpPr>
            <a:spLocks noChangeAspect="1" noChangeArrowheads="1"/>
          </p:cNvSpPr>
          <p:nvPr/>
        </p:nvSpPr>
        <p:spPr bwMode="auto">
          <a:xfrm>
            <a:off x="155575" y="-1608138"/>
            <a:ext cx="2362200"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13" descr="Related image"/>
          <p:cNvSpPr>
            <a:spLocks noChangeAspect="1" noChangeArrowheads="1"/>
          </p:cNvSpPr>
          <p:nvPr/>
        </p:nvSpPr>
        <p:spPr bwMode="auto">
          <a:xfrm>
            <a:off x="155575" y="-1608138"/>
            <a:ext cx="3362325"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1518" name="Picture 1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71"/>
          <a:stretch/>
        </p:blipFill>
        <p:spPr bwMode="auto">
          <a:xfrm>
            <a:off x="32728" y="0"/>
            <a:ext cx="3059832"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9" name="Picture 15" descr="\\FS\.StaffHome$\Teacher\cgrandi\Documents\Artful Maths\Islamic Geometry\Equipment requir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5517232"/>
            <a:ext cx="6496273" cy="153723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S\.StaffHome$\Teacher\cgrandi\Documents\Artful Maths\Islamic Geometry\Optiona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26" y="2780928"/>
            <a:ext cx="4726934" cy="1445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3037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032" t="18712" b="237"/>
          <a:stretch/>
        </p:blipFill>
        <p:spPr bwMode="auto">
          <a:xfrm>
            <a:off x="0" y="0"/>
            <a:ext cx="914003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6300609"/>
            <a:ext cx="9140036" cy="461665"/>
          </a:xfrm>
          <a:prstGeom prst="rect">
            <a:avLst/>
          </a:prstGeom>
          <a:solidFill>
            <a:schemeClr val="bg1"/>
          </a:solidFill>
        </p:spPr>
        <p:txBody>
          <a:bodyPr wrap="square">
            <a:spAutoFit/>
          </a:bodyPr>
          <a:lstStyle/>
          <a:p>
            <a:pPr algn="ctr"/>
            <a:r>
              <a:rPr lang="en-GB" sz="2400" b="1" dirty="0" smtClean="0"/>
              <a:t>A wall in the Alhambra Palace, Granada, Spain</a:t>
            </a:r>
            <a:endParaRPr lang="en-GB" sz="2400" b="1" dirty="0"/>
          </a:p>
        </p:txBody>
      </p:sp>
    </p:spTree>
    <p:extLst>
      <p:ext uri="{BB962C8B-B14F-4D97-AF65-F5344CB8AC3E}">
        <p14:creationId xmlns:p14="http://schemas.microsoft.com/office/powerpoint/2010/main" val="42582957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structure of islamic patterns"/>
          <p:cNvSpPr>
            <a:spLocks noChangeAspect="1" noChangeArrowheads="1"/>
          </p:cNvSpPr>
          <p:nvPr/>
        </p:nvSpPr>
        <p:spPr bwMode="auto">
          <a:xfrm>
            <a:off x="155575" y="-1608138"/>
            <a:ext cx="5019675"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37" r="4946"/>
          <a:stretch/>
        </p:blipFill>
        <p:spPr bwMode="auto">
          <a:xfrm>
            <a:off x="0" y="-13529"/>
            <a:ext cx="9144000" cy="6870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6300609"/>
            <a:ext cx="9144000" cy="461665"/>
          </a:xfrm>
          <a:prstGeom prst="rect">
            <a:avLst/>
          </a:prstGeom>
          <a:solidFill>
            <a:schemeClr val="bg1"/>
          </a:solidFill>
        </p:spPr>
        <p:txBody>
          <a:bodyPr wrap="square">
            <a:spAutoFit/>
          </a:bodyPr>
          <a:lstStyle/>
          <a:p>
            <a:pPr algn="ctr"/>
            <a:r>
              <a:rPr lang="en-GB" sz="2400" b="1" dirty="0"/>
              <a:t>C</a:t>
            </a:r>
            <a:r>
              <a:rPr lang="en-GB" sz="2400" b="1" dirty="0" smtClean="0"/>
              <a:t>eiling </a:t>
            </a:r>
            <a:r>
              <a:rPr lang="en-GB" sz="2400" b="1" dirty="0"/>
              <a:t>of </a:t>
            </a:r>
            <a:r>
              <a:rPr lang="en-GB" sz="2400" b="1" dirty="0" smtClean="0"/>
              <a:t>the </a:t>
            </a:r>
            <a:r>
              <a:rPr lang="en-GB" sz="2400" b="1" dirty="0" err="1" smtClean="0"/>
              <a:t>Lotfollah</a:t>
            </a:r>
            <a:r>
              <a:rPr lang="en-GB" sz="2400" b="1" dirty="0" smtClean="0"/>
              <a:t> Mosque, Isfahan, Iran</a:t>
            </a:r>
            <a:endParaRPr lang="en-GB" sz="2400" b="1" dirty="0"/>
          </a:p>
        </p:txBody>
      </p:sp>
    </p:spTree>
    <p:extLst>
      <p:ext uri="{BB962C8B-B14F-4D97-AF65-F5344CB8AC3E}">
        <p14:creationId xmlns:p14="http://schemas.microsoft.com/office/powerpoint/2010/main" val="14123560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S\.StaffHome$\Teacher\cgrandi\Documents\Artful Maths\Islamic Geometry\Hegag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813" y="3731096"/>
            <a:ext cx="2733675" cy="23622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FS\.StaffHome$\Teacher\cgrandi\Documents\Artful Maths\Islamic Geometry\Pentag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6394" y="3645371"/>
            <a:ext cx="2571750" cy="24479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S\.StaffHome$\Teacher\cgrandi\Documents\Artful Maths\Islamic Geometry\Squar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642" y="3750146"/>
            <a:ext cx="2343150" cy="234315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3342398" y="446229"/>
            <a:ext cx="2478715" cy="2478715"/>
          </a:xfrm>
          <a:prstGeom prst="ellipse">
            <a:avLst/>
          </a:prstGeom>
          <a:solidFill>
            <a:srgbClr val="9BB2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dirty="0">
              <a:latin typeface="Arabic curves" pitchFamily="2" charset="0"/>
            </a:endParaRPr>
          </a:p>
        </p:txBody>
      </p:sp>
      <p:sp>
        <p:nvSpPr>
          <p:cNvPr id="3" name="AutoShape 9" descr="Image result for islamic geometric hexagon"/>
          <p:cNvSpPr>
            <a:spLocks noChangeAspect="1" noChangeArrowheads="1"/>
          </p:cNvSpPr>
          <p:nvPr/>
        </p:nvSpPr>
        <p:spPr bwMode="auto">
          <a:xfrm>
            <a:off x="155575" y="-1608138"/>
            <a:ext cx="4000500"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11" descr="Image result for islamic geometric hexagon"/>
          <p:cNvSpPr>
            <a:spLocks noChangeAspect="1" noChangeArrowheads="1"/>
          </p:cNvSpPr>
          <p:nvPr/>
        </p:nvSpPr>
        <p:spPr bwMode="auto">
          <a:xfrm>
            <a:off x="307975" y="-1455738"/>
            <a:ext cx="4000500"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11" name="Picture 15" descr="\\FS\.StaffHome$\Teacher\cgrandi\Documents\Artful Maths\Islamic Geometry\Unit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0844" y="980308"/>
            <a:ext cx="2276085" cy="15125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525344"/>
            <a:ext cx="9144000" cy="338554"/>
          </a:xfrm>
          <a:prstGeom prst="rect">
            <a:avLst/>
          </a:prstGeom>
          <a:noFill/>
        </p:spPr>
        <p:txBody>
          <a:bodyPr wrap="square" rtlCol="0">
            <a:spAutoFit/>
          </a:bodyPr>
          <a:lstStyle/>
          <a:p>
            <a:pPr algn="r"/>
            <a:r>
              <a:rPr lang="en-GB" sz="1600" dirty="0" smtClean="0"/>
              <a:t>Classification system: BROUG, E. </a:t>
            </a:r>
            <a:r>
              <a:rPr lang="en-GB" sz="1600" i="1" dirty="0" smtClean="0"/>
              <a:t>Islamic Geometric Patterns</a:t>
            </a:r>
            <a:r>
              <a:rPr lang="en-GB" sz="1600" dirty="0" smtClean="0"/>
              <a:t>. London: Thames &amp; Hudson, 2008  </a:t>
            </a:r>
            <a:endParaRPr lang="en-GB" sz="1600" dirty="0"/>
          </a:p>
        </p:txBody>
      </p:sp>
    </p:spTree>
    <p:extLst>
      <p:ext uri="{BB962C8B-B14F-4D97-AF65-F5344CB8AC3E}">
        <p14:creationId xmlns:p14="http://schemas.microsoft.com/office/powerpoint/2010/main" val="113868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4111"/>
                                        </p:tgtEl>
                                        <p:attrNameLst>
                                          <p:attrName>style.visibility</p:attrName>
                                        </p:attrNameLst>
                                      </p:cBhvr>
                                      <p:to>
                                        <p:strVal val="visible"/>
                                      </p:to>
                                    </p:set>
                                    <p:animEffect transition="in" filter="circle(in)">
                                      <p:cBhvr>
                                        <p:cTn id="10" dur="2000"/>
                                        <p:tgtEl>
                                          <p:spTgt spid="41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fade">
                                      <p:cBhvr>
                                        <p:cTn id="15" dur="1000"/>
                                        <p:tgtEl>
                                          <p:spTgt spid="4100"/>
                                        </p:tgtEl>
                                      </p:cBhvr>
                                    </p:animEffect>
                                    <p:anim calcmode="lin" valueType="num">
                                      <p:cBhvr>
                                        <p:cTn id="16" dur="1000" fill="hold"/>
                                        <p:tgtEl>
                                          <p:spTgt spid="4100"/>
                                        </p:tgtEl>
                                        <p:attrNameLst>
                                          <p:attrName>ppt_x</p:attrName>
                                        </p:attrNameLst>
                                      </p:cBhvr>
                                      <p:tavLst>
                                        <p:tav tm="0">
                                          <p:val>
                                            <p:strVal val="#ppt_x"/>
                                          </p:val>
                                        </p:tav>
                                        <p:tav tm="100000">
                                          <p:val>
                                            <p:strVal val="#ppt_x"/>
                                          </p:val>
                                        </p:tav>
                                      </p:tavLst>
                                    </p:anim>
                                    <p:anim calcmode="lin" valueType="num">
                                      <p:cBhvr>
                                        <p:cTn id="17"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099"/>
                                        </p:tgtEl>
                                        <p:attrNameLst>
                                          <p:attrName>style.visibility</p:attrName>
                                        </p:attrNameLst>
                                      </p:cBhvr>
                                      <p:to>
                                        <p:strVal val="visible"/>
                                      </p:to>
                                    </p:set>
                                    <p:animEffect transition="in" filter="fade">
                                      <p:cBhvr>
                                        <p:cTn id="22" dur="1000"/>
                                        <p:tgtEl>
                                          <p:spTgt spid="4099"/>
                                        </p:tgtEl>
                                      </p:cBhvr>
                                    </p:animEffect>
                                    <p:anim calcmode="lin" valueType="num">
                                      <p:cBhvr>
                                        <p:cTn id="23" dur="1000" fill="hold"/>
                                        <p:tgtEl>
                                          <p:spTgt spid="4099"/>
                                        </p:tgtEl>
                                        <p:attrNameLst>
                                          <p:attrName>ppt_x</p:attrName>
                                        </p:attrNameLst>
                                      </p:cBhvr>
                                      <p:tavLst>
                                        <p:tav tm="0">
                                          <p:val>
                                            <p:strVal val="#ppt_x"/>
                                          </p:val>
                                        </p:tav>
                                        <p:tav tm="100000">
                                          <p:val>
                                            <p:strVal val="#ppt_x"/>
                                          </p:val>
                                        </p:tav>
                                      </p:tavLst>
                                    </p:anim>
                                    <p:anim calcmode="lin" valueType="num">
                                      <p:cBhvr>
                                        <p:cTn id="24"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098"/>
                                        </p:tgtEl>
                                        <p:attrNameLst>
                                          <p:attrName>style.visibility</p:attrName>
                                        </p:attrNameLst>
                                      </p:cBhvr>
                                      <p:to>
                                        <p:strVal val="visible"/>
                                      </p:to>
                                    </p:set>
                                    <p:animEffect transition="in" filter="fade">
                                      <p:cBhvr>
                                        <p:cTn id="29" dur="1000"/>
                                        <p:tgtEl>
                                          <p:spTgt spid="4098"/>
                                        </p:tgtEl>
                                      </p:cBhvr>
                                    </p:animEffect>
                                    <p:anim calcmode="lin" valueType="num">
                                      <p:cBhvr>
                                        <p:cTn id="30" dur="1000" fill="hold"/>
                                        <p:tgtEl>
                                          <p:spTgt spid="4098"/>
                                        </p:tgtEl>
                                        <p:attrNameLst>
                                          <p:attrName>ppt_x</p:attrName>
                                        </p:attrNameLst>
                                      </p:cBhvr>
                                      <p:tavLst>
                                        <p:tav tm="0">
                                          <p:val>
                                            <p:strVal val="#ppt_x"/>
                                          </p:val>
                                        </p:tav>
                                        <p:tav tm="100000">
                                          <p:val>
                                            <p:strVal val="#ppt_x"/>
                                          </p:val>
                                        </p:tav>
                                      </p:tavLst>
                                    </p:anim>
                                    <p:anim calcmode="lin" valueType="num">
                                      <p:cBhvr>
                                        <p:cTn id="31" dur="1000" fill="hold"/>
                                        <p:tgtEl>
                                          <p:spTgt spid="4098"/>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845" r="11193"/>
          <a:stretch/>
        </p:blipFill>
        <p:spPr bwMode="auto">
          <a:xfrm>
            <a:off x="-1" y="8392"/>
            <a:ext cx="9144001" cy="6861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2" name="Picture 2" descr="\\FS\.StaffHome$\Teacher\cgrandi\Documents\Artful Maths\Islamic Geometry\Square opaqu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264" y="2084197"/>
            <a:ext cx="2376389" cy="23763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S\.StaffHome$\Teacher\cgrandi\Documents\Artful Maths\Islamic Geometry\Square opaqu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792" y="2082274"/>
            <a:ext cx="2376389" cy="23763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S\.StaffHome$\Teacher\cgrandi\Documents\Artful Maths\Islamic Geometry\Square opaqu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5102" y="2082274"/>
            <a:ext cx="2376389" cy="2376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0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500"/>
                                        <p:tgtEl>
                                          <p:spTgt spid="2048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14" descr="\\FS\.StaffHome$\Teacher\cgrandi\Documents\Artful Maths\Islamic Geometry\Pentagon opaqu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8042" y="1613854"/>
            <a:ext cx="3507854" cy="3338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FS\.StaffHome$\Teacher\cgrandi\Documents\Artful Maths\Islamic Geometry\Pentagon opaqu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20456" y="3805921"/>
            <a:ext cx="3507854" cy="33389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FS\.StaffHome$\Teacher\cgrandi\Documents\Artful Maths\Islamic Geometry\Pentagon opaqu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40458" y="116632"/>
            <a:ext cx="3507854" cy="33389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FS\.StaffHome$\Teacher\cgrandi\Documents\Artful Maths\Islamic Geometry\Pentagon opaqu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88394" y="120400"/>
            <a:ext cx="3507854" cy="33389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FS\.StaffHome$\Teacher\cgrandi\Documents\Artful Maths\Islamic Geometry\Pentagon opaqu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49666" y="3778624"/>
            <a:ext cx="3507854" cy="3338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54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22796" t="18685" r="314" b="12601"/>
          <a:stretch/>
        </p:blipFill>
        <p:spPr bwMode="auto">
          <a:xfrm>
            <a:off x="0" y="0"/>
            <a:ext cx="913227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descr="\\FS\.StaffHome$\Teacher\cgrandi\Documents\Artful Maths\Islamic Geometry\Hexagon opaqu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1906" y="2627745"/>
            <a:ext cx="2503428" cy="28971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FS\.StaffHome$\Teacher\cgrandi\Documents\Artful Maths\Islamic Geometry\Hexagon opaqu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244" y="2627745"/>
            <a:ext cx="2503428" cy="28971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FS\.StaffHome$\Teacher\cgrandi\Documents\Artful Maths\Islamic Geometry\Hexagon opaqu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4195" y="474174"/>
            <a:ext cx="2503428" cy="2897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72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fade">
                                      <p:cBhvr>
                                        <p:cTn id="7" dur="500"/>
                                        <p:tgtEl>
                                          <p:spTgt spid="1946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FS\.StaffHome$\Teacher\cgrandi\Documents\Artful Maths\Islamic Geometry\Girih_compass_straightedge_exampl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33676"/>
            <a:ext cx="8981256" cy="67359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66654" y="213350"/>
            <a:ext cx="2880320" cy="2973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6050514" y="229116"/>
            <a:ext cx="2880320" cy="2973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835696" y="3284984"/>
            <a:ext cx="4896544" cy="3456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4729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S\.StaffHome$\Teacher\cgrandi\Documents\Artful Maths\Islamic Geometry\Fourfold patter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24" y="188640"/>
            <a:ext cx="8820472" cy="5828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0726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029389" y="1892045"/>
            <a:ext cx="3099077" cy="3099077"/>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p:cNvCxnSpPr/>
          <p:nvPr/>
        </p:nvCxnSpPr>
        <p:spPr>
          <a:xfrm>
            <a:off x="425979" y="3429000"/>
            <a:ext cx="828092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Arc 7"/>
          <p:cNvSpPr/>
          <p:nvPr/>
        </p:nvSpPr>
        <p:spPr>
          <a:xfrm>
            <a:off x="769241" y="1155187"/>
            <a:ext cx="4536504" cy="4536504"/>
          </a:xfrm>
          <a:prstGeom prst="arc">
            <a:avLst>
              <a:gd name="adj1" fmla="val 17559926"/>
              <a:gd name="adj2" fmla="val 4059953"/>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Arc 8"/>
          <p:cNvSpPr/>
          <p:nvPr/>
        </p:nvSpPr>
        <p:spPr>
          <a:xfrm rot="10800000">
            <a:off x="3851920" y="1166309"/>
            <a:ext cx="4536504" cy="4536504"/>
          </a:xfrm>
          <a:prstGeom prst="arc">
            <a:avLst>
              <a:gd name="adj1" fmla="val 17559926"/>
              <a:gd name="adj2" fmla="val 4059953"/>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0" name="Straight Connector 9"/>
          <p:cNvCxnSpPr/>
          <p:nvPr/>
        </p:nvCxnSpPr>
        <p:spPr>
          <a:xfrm flipH="1">
            <a:off x="4566439" y="216024"/>
            <a:ext cx="36004" cy="645333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475656" y="1886389"/>
            <a:ext cx="3099077" cy="3099077"/>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4569267" y="1889122"/>
            <a:ext cx="3099077" cy="3099077"/>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3018267" y="3440122"/>
            <a:ext cx="3099077" cy="3099077"/>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3032122" y="332656"/>
            <a:ext cx="3099077" cy="3099077"/>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p:cNvCxnSpPr>
            <a:stCxn id="17" idx="2"/>
            <a:endCxn id="17" idx="6"/>
          </p:cNvCxnSpPr>
          <p:nvPr/>
        </p:nvCxnSpPr>
        <p:spPr>
          <a:xfrm>
            <a:off x="3032122" y="1882195"/>
            <a:ext cx="3099077"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7" idx="6"/>
            <a:endCxn id="15" idx="4"/>
          </p:cNvCxnSpPr>
          <p:nvPr/>
        </p:nvCxnSpPr>
        <p:spPr>
          <a:xfrm flipH="1">
            <a:off x="6118806" y="1882195"/>
            <a:ext cx="12393" cy="3106004"/>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6" idx="2"/>
            <a:endCxn id="16" idx="6"/>
          </p:cNvCxnSpPr>
          <p:nvPr/>
        </p:nvCxnSpPr>
        <p:spPr>
          <a:xfrm>
            <a:off x="3018267" y="4989661"/>
            <a:ext cx="3099077"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4" idx="0"/>
            <a:endCxn id="14" idx="4"/>
          </p:cNvCxnSpPr>
          <p:nvPr/>
        </p:nvCxnSpPr>
        <p:spPr>
          <a:xfrm>
            <a:off x="3025195" y="1886389"/>
            <a:ext cx="0" cy="309907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5" idx="0"/>
            <a:endCxn id="16" idx="2"/>
          </p:cNvCxnSpPr>
          <p:nvPr/>
        </p:nvCxnSpPr>
        <p:spPr>
          <a:xfrm flipH="1">
            <a:off x="3018267" y="1889122"/>
            <a:ext cx="3100539" cy="310053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14" idx="0"/>
          </p:cNvCxnSpPr>
          <p:nvPr/>
        </p:nvCxnSpPr>
        <p:spPr>
          <a:xfrm>
            <a:off x="3025195" y="1886389"/>
            <a:ext cx="3078294" cy="309087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029389" y="3441584"/>
            <a:ext cx="3099077"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4565073" y="1878190"/>
            <a:ext cx="23515" cy="309907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79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000"/>
                                        <p:tgtEl>
                                          <p:spTgt spid="2"/>
                                        </p:tgtEl>
                                      </p:cBhvr>
                                    </p:animEffect>
                                  </p:childTnLst>
                                </p:cTn>
                              </p:par>
                            </p:childTnLst>
                          </p:cTn>
                        </p:par>
                        <p:par>
                          <p:cTn id="12" fill="hold">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000"/>
                                        <p:tgtEl>
                                          <p:spTgt spid="8"/>
                                        </p:tgtEl>
                                      </p:cBhvr>
                                    </p:animEffect>
                                  </p:childTnLst>
                                </p:cTn>
                              </p:par>
                            </p:childTnLst>
                          </p:cTn>
                        </p:par>
                        <p:par>
                          <p:cTn id="16" fill="hold">
                            <p:stCondLst>
                              <p:cond delay="6000"/>
                            </p:stCondLst>
                            <p:childTnLst>
                              <p:par>
                                <p:cTn id="17" presetID="22"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2000"/>
                                        <p:tgtEl>
                                          <p:spTgt spid="9"/>
                                        </p:tgtEl>
                                      </p:cBhvr>
                                    </p:animEffect>
                                  </p:childTnLst>
                                </p:cTn>
                              </p:par>
                            </p:childTnLst>
                          </p:cTn>
                        </p:par>
                        <p:par>
                          <p:cTn id="20" fill="hold">
                            <p:stCondLst>
                              <p:cond delay="8000"/>
                            </p:stCondLst>
                            <p:childTnLst>
                              <p:par>
                                <p:cTn id="21" presetID="22" presetClass="entr" presetSubtype="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2000"/>
                                        <p:tgtEl>
                                          <p:spTgt spid="10"/>
                                        </p:tgtEl>
                                      </p:cBhvr>
                                    </p:animEffect>
                                  </p:childTnLst>
                                </p:cTn>
                              </p:par>
                            </p:childTnLst>
                          </p:cTn>
                        </p:par>
                        <p:par>
                          <p:cTn id="24" fill="hold">
                            <p:stCondLst>
                              <p:cond delay="10000"/>
                            </p:stCondLst>
                            <p:childTnLst>
                              <p:par>
                                <p:cTn id="25" presetID="10" presetClass="exit" presetSubtype="0" fill="hold" grpId="1" nodeType="after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par>
                          <p:cTn id="31" fill="hold">
                            <p:stCondLst>
                              <p:cond delay="10500"/>
                            </p:stCondLst>
                            <p:childTnLst>
                              <p:par>
                                <p:cTn id="32" presetID="22" presetClass="entr" presetSubtype="8"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2000"/>
                                        <p:tgtEl>
                                          <p:spTgt spid="14"/>
                                        </p:tgtEl>
                                      </p:cBhvr>
                                    </p:animEffect>
                                  </p:childTnLst>
                                </p:cTn>
                              </p:par>
                            </p:childTnLst>
                          </p:cTn>
                        </p:par>
                        <p:par>
                          <p:cTn id="35" fill="hold">
                            <p:stCondLst>
                              <p:cond delay="12500"/>
                            </p:stCondLst>
                            <p:childTnLst>
                              <p:par>
                                <p:cTn id="36" presetID="22" presetClass="entr" presetSubtype="8"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2000"/>
                                        <p:tgtEl>
                                          <p:spTgt spid="15"/>
                                        </p:tgtEl>
                                      </p:cBhvr>
                                    </p:animEffect>
                                  </p:childTnLst>
                                </p:cTn>
                              </p:par>
                            </p:childTnLst>
                          </p:cTn>
                        </p:par>
                        <p:par>
                          <p:cTn id="39" fill="hold">
                            <p:stCondLst>
                              <p:cond delay="14500"/>
                            </p:stCondLst>
                            <p:childTnLst>
                              <p:par>
                                <p:cTn id="40" presetID="22" presetClass="entr" presetSubtype="8"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2000"/>
                                        <p:tgtEl>
                                          <p:spTgt spid="16"/>
                                        </p:tgtEl>
                                      </p:cBhvr>
                                    </p:animEffect>
                                  </p:childTnLst>
                                </p:cTn>
                              </p:par>
                            </p:childTnLst>
                          </p:cTn>
                        </p:par>
                        <p:par>
                          <p:cTn id="43" fill="hold">
                            <p:stCondLst>
                              <p:cond delay="16500"/>
                            </p:stCondLst>
                            <p:childTnLst>
                              <p:par>
                                <p:cTn id="44" presetID="22" presetClass="entr" presetSubtype="8"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2000"/>
                                        <p:tgtEl>
                                          <p:spTgt spid="17"/>
                                        </p:tgtEl>
                                      </p:cBhvr>
                                    </p:animEffect>
                                  </p:childTnLst>
                                </p:cTn>
                              </p:par>
                            </p:childTnLst>
                          </p:cTn>
                        </p:par>
                        <p:par>
                          <p:cTn id="47" fill="hold">
                            <p:stCondLst>
                              <p:cond delay="18500"/>
                            </p:stCondLst>
                            <p:childTnLst>
                              <p:par>
                                <p:cTn id="48" presetID="22" presetClass="entr" presetSubtype="8" fill="hold" nodeType="after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2000"/>
                                        <p:tgtEl>
                                          <p:spTgt spid="21"/>
                                        </p:tgtEl>
                                      </p:cBhvr>
                                    </p:animEffect>
                                  </p:childTnLst>
                                </p:cTn>
                              </p:par>
                            </p:childTnLst>
                          </p:cTn>
                        </p:par>
                        <p:par>
                          <p:cTn id="51" fill="hold">
                            <p:stCondLst>
                              <p:cond delay="20500"/>
                            </p:stCondLst>
                            <p:childTnLst>
                              <p:par>
                                <p:cTn id="52" presetID="22" presetClass="entr" presetSubtype="1" fill="hold"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up)">
                                      <p:cBhvr>
                                        <p:cTn id="54" dur="2000"/>
                                        <p:tgtEl>
                                          <p:spTgt spid="22"/>
                                        </p:tgtEl>
                                      </p:cBhvr>
                                    </p:animEffect>
                                  </p:childTnLst>
                                </p:cTn>
                              </p:par>
                            </p:childTnLst>
                          </p:cTn>
                        </p:par>
                        <p:par>
                          <p:cTn id="55" fill="hold">
                            <p:stCondLst>
                              <p:cond delay="22500"/>
                            </p:stCondLst>
                            <p:childTnLst>
                              <p:par>
                                <p:cTn id="56" presetID="22" presetClass="entr" presetSubtype="2" fill="hold"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2000"/>
                                        <p:tgtEl>
                                          <p:spTgt spid="26"/>
                                        </p:tgtEl>
                                      </p:cBhvr>
                                    </p:animEffect>
                                  </p:childTnLst>
                                </p:cTn>
                              </p:par>
                            </p:childTnLst>
                          </p:cTn>
                        </p:par>
                        <p:par>
                          <p:cTn id="59" fill="hold">
                            <p:stCondLst>
                              <p:cond delay="24500"/>
                            </p:stCondLst>
                            <p:childTnLst>
                              <p:par>
                                <p:cTn id="60" presetID="22" presetClass="entr" presetSubtype="4" fill="hold" nodeType="after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down)">
                                      <p:cBhvr>
                                        <p:cTn id="62" dur="2000"/>
                                        <p:tgtEl>
                                          <p:spTgt spid="29"/>
                                        </p:tgtEl>
                                      </p:cBhvr>
                                    </p:animEffect>
                                  </p:childTnLst>
                                </p:cTn>
                              </p:par>
                            </p:childTnLst>
                          </p:cTn>
                        </p:par>
                        <p:par>
                          <p:cTn id="63" fill="hold">
                            <p:stCondLst>
                              <p:cond delay="26500"/>
                            </p:stCondLst>
                            <p:childTnLst>
                              <p:par>
                                <p:cTn id="64" presetID="22" presetClass="entr" presetSubtype="1" fill="hold" nodeType="after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up)">
                                      <p:cBhvr>
                                        <p:cTn id="66" dur="2000"/>
                                        <p:tgtEl>
                                          <p:spTgt spid="32"/>
                                        </p:tgtEl>
                                      </p:cBhvr>
                                    </p:animEffect>
                                  </p:childTnLst>
                                </p:cTn>
                              </p:par>
                            </p:childTnLst>
                          </p:cTn>
                        </p:par>
                        <p:par>
                          <p:cTn id="67" fill="hold">
                            <p:stCondLst>
                              <p:cond delay="28500"/>
                            </p:stCondLst>
                            <p:childTnLst>
                              <p:par>
                                <p:cTn id="68" presetID="22" presetClass="entr" presetSubtype="1" fill="hold" nodeType="after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wipe(up)">
                                      <p:cBhvr>
                                        <p:cTn id="70" dur="2000"/>
                                        <p:tgtEl>
                                          <p:spTgt spid="35"/>
                                        </p:tgtEl>
                                      </p:cBhvr>
                                    </p:animEffect>
                                  </p:childTnLst>
                                </p:cTn>
                              </p:par>
                              <p:par>
                                <p:cTn id="71" presetID="10" presetClass="entr" presetSubtype="0"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500"/>
                                        <p:tgtEl>
                                          <p:spTgt spid="38"/>
                                        </p:tgtEl>
                                      </p:cBhvr>
                                    </p:animEffect>
                                  </p:childTnLst>
                                </p:cTn>
                              </p:par>
                              <p:par>
                                <p:cTn id="74" presetID="10" presetClass="entr" presetSubtype="0" fill="hold" nodeType="with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500"/>
                                        <p:tgtEl>
                                          <p:spTgt spid="41"/>
                                        </p:tgtEl>
                                      </p:cBhvr>
                                    </p:animEffect>
                                  </p:childTnLst>
                                </p:cTn>
                              </p:par>
                            </p:childTnLst>
                          </p:cTn>
                        </p:par>
                      </p:childTnLst>
                    </p:cTn>
                  </p:par>
                  <p:par>
                    <p:cTn id="77" fill="hold">
                      <p:stCondLst>
                        <p:cond delay="indefinite"/>
                      </p:stCondLst>
                      <p:childTnLst>
                        <p:par>
                          <p:cTn id="78" fill="hold">
                            <p:stCondLst>
                              <p:cond delay="0"/>
                            </p:stCondLst>
                            <p:childTnLst>
                              <p:par>
                                <p:cTn id="79" presetID="7" presetClass="emph" presetSubtype="2" fill="hold" nodeType="clickEffect">
                                  <p:stCondLst>
                                    <p:cond delay="0"/>
                                  </p:stCondLst>
                                  <p:childTnLst>
                                    <p:animClr clrSpc="rgb" dir="cw">
                                      <p:cBhvr>
                                        <p:cTn id="80" dur="2000" fill="hold"/>
                                        <p:tgtEl>
                                          <p:spTgt spid="2"/>
                                        </p:tgtEl>
                                        <p:attrNameLst>
                                          <p:attrName>stroke.color</p:attrName>
                                        </p:attrNameLst>
                                      </p:cBhvr>
                                      <p:to>
                                        <a:srgbClr val="5F5F5F"/>
                                      </p:to>
                                    </p:animClr>
                                    <p:set>
                                      <p:cBhvr>
                                        <p:cTn id="81" dur="2000" fill="hold"/>
                                        <p:tgtEl>
                                          <p:spTgt spid="2"/>
                                        </p:tgtEl>
                                        <p:attrNameLst>
                                          <p:attrName>stroke.on</p:attrName>
                                        </p:attrNameLst>
                                      </p:cBhvr>
                                      <p:to>
                                        <p:strVal val="true"/>
                                      </p:to>
                                    </p:set>
                                  </p:childTnLst>
                                </p:cTn>
                              </p:par>
                              <p:par>
                                <p:cTn id="82" presetID="7" presetClass="emph" presetSubtype="2" fill="hold" nodeType="withEffect">
                                  <p:stCondLst>
                                    <p:cond delay="0"/>
                                  </p:stCondLst>
                                  <p:childTnLst>
                                    <p:animClr clrSpc="rgb" dir="cw">
                                      <p:cBhvr>
                                        <p:cTn id="83" dur="2000" fill="hold"/>
                                        <p:tgtEl>
                                          <p:spTgt spid="21"/>
                                        </p:tgtEl>
                                        <p:attrNameLst>
                                          <p:attrName>stroke.color</p:attrName>
                                        </p:attrNameLst>
                                      </p:cBhvr>
                                      <p:to>
                                        <a:srgbClr val="5F5F5F"/>
                                      </p:to>
                                    </p:animClr>
                                    <p:set>
                                      <p:cBhvr>
                                        <p:cTn id="84" dur="2000" fill="hold"/>
                                        <p:tgtEl>
                                          <p:spTgt spid="21"/>
                                        </p:tgtEl>
                                        <p:attrNameLst>
                                          <p:attrName>stroke.on</p:attrName>
                                        </p:attrNameLst>
                                      </p:cBhvr>
                                      <p:to>
                                        <p:strVal val="true"/>
                                      </p:to>
                                    </p:set>
                                  </p:childTnLst>
                                </p:cTn>
                              </p:par>
                              <p:par>
                                <p:cTn id="85" presetID="7" presetClass="emph" presetSubtype="2" fill="hold" nodeType="withEffect">
                                  <p:stCondLst>
                                    <p:cond delay="0"/>
                                  </p:stCondLst>
                                  <p:childTnLst>
                                    <p:animClr clrSpc="rgb" dir="cw">
                                      <p:cBhvr>
                                        <p:cTn id="86" dur="2000" fill="hold"/>
                                        <p:tgtEl>
                                          <p:spTgt spid="22"/>
                                        </p:tgtEl>
                                        <p:attrNameLst>
                                          <p:attrName>stroke.color</p:attrName>
                                        </p:attrNameLst>
                                      </p:cBhvr>
                                      <p:to>
                                        <a:srgbClr val="5F5F5F"/>
                                      </p:to>
                                    </p:animClr>
                                    <p:set>
                                      <p:cBhvr>
                                        <p:cTn id="87" dur="2000" fill="hold"/>
                                        <p:tgtEl>
                                          <p:spTgt spid="22"/>
                                        </p:tgtEl>
                                        <p:attrNameLst>
                                          <p:attrName>stroke.on</p:attrName>
                                        </p:attrNameLst>
                                      </p:cBhvr>
                                      <p:to>
                                        <p:strVal val="true"/>
                                      </p:to>
                                    </p:set>
                                  </p:childTnLst>
                                </p:cTn>
                              </p:par>
                              <p:par>
                                <p:cTn id="88" presetID="7" presetClass="emph" presetSubtype="2" fill="hold" nodeType="withEffect">
                                  <p:stCondLst>
                                    <p:cond delay="0"/>
                                  </p:stCondLst>
                                  <p:childTnLst>
                                    <p:animClr clrSpc="rgb" dir="cw">
                                      <p:cBhvr>
                                        <p:cTn id="89" dur="2000" fill="hold"/>
                                        <p:tgtEl>
                                          <p:spTgt spid="26"/>
                                        </p:tgtEl>
                                        <p:attrNameLst>
                                          <p:attrName>stroke.color</p:attrName>
                                        </p:attrNameLst>
                                      </p:cBhvr>
                                      <p:to>
                                        <a:srgbClr val="5F5F5F"/>
                                      </p:to>
                                    </p:animClr>
                                    <p:set>
                                      <p:cBhvr>
                                        <p:cTn id="90" dur="2000" fill="hold"/>
                                        <p:tgtEl>
                                          <p:spTgt spid="26"/>
                                        </p:tgtEl>
                                        <p:attrNameLst>
                                          <p:attrName>stroke.on</p:attrName>
                                        </p:attrNameLst>
                                      </p:cBhvr>
                                      <p:to>
                                        <p:strVal val="true"/>
                                      </p:to>
                                    </p:set>
                                  </p:childTnLst>
                                </p:cTn>
                              </p:par>
                              <p:par>
                                <p:cTn id="91" presetID="7" presetClass="emph" presetSubtype="2" fill="hold" nodeType="withEffect">
                                  <p:stCondLst>
                                    <p:cond delay="0"/>
                                  </p:stCondLst>
                                  <p:childTnLst>
                                    <p:animClr clrSpc="rgb" dir="cw">
                                      <p:cBhvr>
                                        <p:cTn id="92" dur="2000" fill="hold"/>
                                        <p:tgtEl>
                                          <p:spTgt spid="29"/>
                                        </p:tgtEl>
                                        <p:attrNameLst>
                                          <p:attrName>stroke.color</p:attrName>
                                        </p:attrNameLst>
                                      </p:cBhvr>
                                      <p:to>
                                        <a:srgbClr val="5F5F5F"/>
                                      </p:to>
                                    </p:animClr>
                                    <p:set>
                                      <p:cBhvr>
                                        <p:cTn id="93" dur="2000" fill="hold"/>
                                        <p:tgtEl>
                                          <p:spTgt spid="29"/>
                                        </p:tgtEl>
                                        <p:attrNameLst>
                                          <p:attrName>stroke.on</p:attrName>
                                        </p:attrNameLst>
                                      </p:cBhvr>
                                      <p:to>
                                        <p:strVal val="true"/>
                                      </p:to>
                                    </p:set>
                                  </p:childTnLst>
                                </p:cTn>
                              </p:par>
                              <p:par>
                                <p:cTn id="94" presetID="7" presetClass="emph" presetSubtype="2" fill="hold" nodeType="withEffect">
                                  <p:stCondLst>
                                    <p:cond delay="0"/>
                                  </p:stCondLst>
                                  <p:childTnLst>
                                    <p:animClr clrSpc="rgb" dir="cw">
                                      <p:cBhvr>
                                        <p:cTn id="95" dur="2000" fill="hold"/>
                                        <p:tgtEl>
                                          <p:spTgt spid="32"/>
                                        </p:tgtEl>
                                        <p:attrNameLst>
                                          <p:attrName>stroke.color</p:attrName>
                                        </p:attrNameLst>
                                      </p:cBhvr>
                                      <p:to>
                                        <a:srgbClr val="5F5F5F"/>
                                      </p:to>
                                    </p:animClr>
                                    <p:set>
                                      <p:cBhvr>
                                        <p:cTn id="96" dur="2000" fill="hold"/>
                                        <p:tgtEl>
                                          <p:spTgt spid="32"/>
                                        </p:tgtEl>
                                        <p:attrNameLst>
                                          <p:attrName>stroke.on</p:attrName>
                                        </p:attrNameLst>
                                      </p:cBhvr>
                                      <p:to>
                                        <p:strVal val="true"/>
                                      </p:to>
                                    </p:set>
                                  </p:childTnLst>
                                </p:cTn>
                              </p:par>
                              <p:par>
                                <p:cTn id="97" presetID="7" presetClass="emph" presetSubtype="2" fill="hold" nodeType="withEffect">
                                  <p:stCondLst>
                                    <p:cond delay="0"/>
                                  </p:stCondLst>
                                  <p:childTnLst>
                                    <p:animClr clrSpc="rgb" dir="cw">
                                      <p:cBhvr>
                                        <p:cTn id="98" dur="2000" fill="hold"/>
                                        <p:tgtEl>
                                          <p:spTgt spid="35"/>
                                        </p:tgtEl>
                                        <p:attrNameLst>
                                          <p:attrName>stroke.color</p:attrName>
                                        </p:attrNameLst>
                                      </p:cBhvr>
                                      <p:to>
                                        <a:srgbClr val="5F5F5F"/>
                                      </p:to>
                                    </p:animClr>
                                    <p:set>
                                      <p:cBhvr>
                                        <p:cTn id="99" dur="2000" fill="hold"/>
                                        <p:tgtEl>
                                          <p:spTgt spid="35"/>
                                        </p:tgtEl>
                                        <p:attrNameLst>
                                          <p:attrName>stroke.on</p:attrName>
                                        </p:attrNameLst>
                                      </p:cBhvr>
                                      <p:to>
                                        <p:strVal val="true"/>
                                      </p:to>
                                    </p:set>
                                  </p:childTnLst>
                                </p:cTn>
                              </p:par>
                              <p:par>
                                <p:cTn id="100" presetID="7" presetClass="emph" presetSubtype="2" fill="hold" nodeType="withEffect">
                                  <p:stCondLst>
                                    <p:cond delay="0"/>
                                  </p:stCondLst>
                                  <p:childTnLst>
                                    <p:animClr clrSpc="rgb" dir="cw">
                                      <p:cBhvr>
                                        <p:cTn id="101" dur="2000" fill="hold"/>
                                        <p:tgtEl>
                                          <p:spTgt spid="38"/>
                                        </p:tgtEl>
                                        <p:attrNameLst>
                                          <p:attrName>stroke.color</p:attrName>
                                        </p:attrNameLst>
                                      </p:cBhvr>
                                      <p:to>
                                        <a:srgbClr val="5F5F5F"/>
                                      </p:to>
                                    </p:animClr>
                                    <p:set>
                                      <p:cBhvr>
                                        <p:cTn id="102" dur="2000" fill="hold"/>
                                        <p:tgtEl>
                                          <p:spTgt spid="38"/>
                                        </p:tgtEl>
                                        <p:attrNameLst>
                                          <p:attrName>stroke.on</p:attrName>
                                        </p:attrNameLst>
                                      </p:cBhvr>
                                      <p:to>
                                        <p:strVal val="true"/>
                                      </p:to>
                                    </p:set>
                                  </p:childTnLst>
                                </p:cTn>
                              </p:par>
                              <p:par>
                                <p:cTn id="103" presetID="7" presetClass="emph" presetSubtype="2" fill="hold" nodeType="withEffect">
                                  <p:stCondLst>
                                    <p:cond delay="0"/>
                                  </p:stCondLst>
                                  <p:childTnLst>
                                    <p:animClr clrSpc="rgb" dir="cw">
                                      <p:cBhvr>
                                        <p:cTn id="104" dur="2000" fill="hold"/>
                                        <p:tgtEl>
                                          <p:spTgt spid="41"/>
                                        </p:tgtEl>
                                        <p:attrNameLst>
                                          <p:attrName>stroke.color</p:attrName>
                                        </p:attrNameLst>
                                      </p:cBhvr>
                                      <p:to>
                                        <a:srgbClr val="5F5F5F"/>
                                      </p:to>
                                    </p:animClr>
                                    <p:set>
                                      <p:cBhvr>
                                        <p:cTn id="105" dur="2000" fill="hold"/>
                                        <p:tgtEl>
                                          <p:spTgt spid="41"/>
                                        </p:tgtEl>
                                        <p:attrNameLst>
                                          <p:attrName>stroke.on</p:attrName>
                                        </p:attrNameLst>
                                      </p:cBhvr>
                                      <p:to>
                                        <p:strVal val="true"/>
                                      </p:to>
                                    </p:set>
                                  </p:childTnLst>
                                </p:cTn>
                              </p:par>
                              <p:par>
                                <p:cTn id="106" presetID="10" presetClass="exit" presetSubtype="0" fill="hold" nodeType="withEffect">
                                  <p:stCondLst>
                                    <p:cond delay="0"/>
                                  </p:stCondLst>
                                  <p:childTnLst>
                                    <p:animEffect transition="out" filter="fade">
                                      <p:cBhvr>
                                        <p:cTn id="107" dur="500"/>
                                        <p:tgtEl>
                                          <p:spTgt spid="4"/>
                                        </p:tgtEl>
                                      </p:cBhvr>
                                    </p:animEffect>
                                    <p:set>
                                      <p:cBhvr>
                                        <p:cTn id="108" dur="1" fill="hold">
                                          <p:stCondLst>
                                            <p:cond delay="499"/>
                                          </p:stCondLst>
                                        </p:cTn>
                                        <p:tgtEl>
                                          <p:spTgt spid="4"/>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10"/>
                                        </p:tgtEl>
                                      </p:cBhvr>
                                    </p:animEffect>
                                    <p:set>
                                      <p:cBhvr>
                                        <p:cTn id="111" dur="1" fill="hold">
                                          <p:stCondLst>
                                            <p:cond delay="499"/>
                                          </p:stCondLst>
                                        </p:cTn>
                                        <p:tgtEl>
                                          <p:spTgt spid="10"/>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4"/>
                                        </p:tgtEl>
                                      </p:cBhvr>
                                    </p:animEffect>
                                    <p:set>
                                      <p:cBhvr>
                                        <p:cTn id="114" dur="1" fill="hold">
                                          <p:stCondLst>
                                            <p:cond delay="499"/>
                                          </p:stCondLst>
                                        </p:cTn>
                                        <p:tgtEl>
                                          <p:spTgt spid="14"/>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5"/>
                                        </p:tgtEl>
                                      </p:cBhvr>
                                    </p:animEffect>
                                    <p:set>
                                      <p:cBhvr>
                                        <p:cTn id="117" dur="1" fill="hold">
                                          <p:stCondLst>
                                            <p:cond delay="499"/>
                                          </p:stCondLst>
                                        </p:cTn>
                                        <p:tgtEl>
                                          <p:spTgt spid="15"/>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6"/>
                                        </p:tgtEl>
                                      </p:cBhvr>
                                    </p:animEffect>
                                    <p:set>
                                      <p:cBhvr>
                                        <p:cTn id="120" dur="1" fill="hold">
                                          <p:stCondLst>
                                            <p:cond delay="499"/>
                                          </p:stCondLst>
                                        </p:cTn>
                                        <p:tgtEl>
                                          <p:spTgt spid="16"/>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7"/>
                                        </p:tgtEl>
                                      </p:cBhvr>
                                    </p:animEffect>
                                    <p:set>
                                      <p:cBhvr>
                                        <p:cTn id="12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8" grpId="1" animBg="1"/>
      <p:bldP spid="9" grpId="0" animBg="1"/>
      <p:bldP spid="9"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S\.StaffHome$\Teacher\cgrandi\Documents\Artful Maths\Islamic Geometry\Pattern 1 The Khat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176" y="1264759"/>
            <a:ext cx="8462393" cy="468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3257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S\.StaffHome$\Teacher\cgrandi\Documents\Artful Maths\Islamic Geometry\Kairouan tiled fad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52" y="764704"/>
            <a:ext cx="9010217" cy="54098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FS\.StaffHome$\Teacher\cgrandi\Documents\Artful Maths\Islamic Geometry\Islamic Geometr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22" y="570148"/>
            <a:ext cx="9444343" cy="6106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4175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a:stCxn id="7" idx="1"/>
            <a:endCxn id="7" idx="3"/>
          </p:cNvCxnSpPr>
          <p:nvPr/>
        </p:nvCxnSpPr>
        <p:spPr>
          <a:xfrm>
            <a:off x="1877261" y="3392996"/>
            <a:ext cx="54006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77261" y="692696"/>
            <a:ext cx="5400600" cy="540060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4577561" y="692696"/>
            <a:ext cx="0" cy="54006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877261" y="692696"/>
            <a:ext cx="5400600" cy="54006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877261" y="692696"/>
            <a:ext cx="5400601" cy="54006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877261" y="689963"/>
            <a:ext cx="5400600" cy="54006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1806106" y="620688"/>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7208392" y="620126"/>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1807346" y="6014651"/>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7193316" y="6007336"/>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4525484" y="627021"/>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7216315" y="3314244"/>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1808400" y="3316048"/>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4524502" y="6017078"/>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1319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2000"/>
                                        <p:tgtEl>
                                          <p:spTgt spid="17"/>
                                        </p:tgtEl>
                                      </p:cBhvr>
                                    </p:animEffect>
                                  </p:childTnLst>
                                </p:cTn>
                              </p:par>
                            </p:childTnLst>
                          </p:cTn>
                        </p:par>
                        <p:par>
                          <p:cTn id="17" fill="hold">
                            <p:stCondLst>
                              <p:cond delay="2000"/>
                            </p:stCondLst>
                            <p:childTnLst>
                              <p:par>
                                <p:cTn id="18" presetID="10" presetClass="exit" presetSubtype="0" fill="hold" grpId="1" nodeType="afterEffect">
                                  <p:stCondLst>
                                    <p:cond delay="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27"/>
                                        </p:tgtEl>
                                      </p:cBhvr>
                                    </p:animEffect>
                                    <p:set>
                                      <p:cBhvr>
                                        <p:cTn id="23" dur="1" fill="hold">
                                          <p:stCondLst>
                                            <p:cond delay="499"/>
                                          </p:stCondLst>
                                        </p:cTn>
                                        <p:tgtEl>
                                          <p:spTgt spid="2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2000"/>
                                        <p:tgtEl>
                                          <p:spTgt spid="14"/>
                                        </p:tgtEl>
                                      </p:cBhvr>
                                    </p:animEffect>
                                  </p:childTnLst>
                                </p:cTn>
                              </p:par>
                            </p:childTnLst>
                          </p:cTn>
                        </p:par>
                        <p:par>
                          <p:cTn id="38" fill="hold">
                            <p:stCondLst>
                              <p:cond delay="2000"/>
                            </p:stCondLst>
                            <p:childTnLst>
                              <p:par>
                                <p:cTn id="39" presetID="10" presetClass="exit" presetSubtype="0" fill="hold" grpId="1" nodeType="afterEffect">
                                  <p:stCondLst>
                                    <p:cond delay="0"/>
                                  </p:stCondLst>
                                  <p:childTnLst>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up)">
                                      <p:cBhvr>
                                        <p:cTn id="58" dur="2000"/>
                                        <p:tgtEl>
                                          <p:spTgt spid="11"/>
                                        </p:tgtEl>
                                      </p:cBhvr>
                                    </p:animEffect>
                                  </p:childTnLst>
                                </p:cTn>
                              </p:par>
                            </p:childTnLst>
                          </p:cTn>
                        </p:par>
                        <p:par>
                          <p:cTn id="59" fill="hold">
                            <p:stCondLst>
                              <p:cond delay="2000"/>
                            </p:stCondLst>
                            <p:childTnLst>
                              <p:par>
                                <p:cTn id="60" presetID="10" presetClass="exit" presetSubtype="0" fill="hold" grpId="1" nodeType="afterEffect">
                                  <p:stCondLst>
                                    <p:cond delay="0"/>
                                  </p:stCondLst>
                                  <p:childTnLst>
                                    <p:animEffect transition="out" filter="fade">
                                      <p:cBhvr>
                                        <p:cTn id="61" dur="500"/>
                                        <p:tgtEl>
                                          <p:spTgt spid="38"/>
                                        </p:tgtEl>
                                      </p:cBhvr>
                                    </p:animEffect>
                                    <p:set>
                                      <p:cBhvr>
                                        <p:cTn id="62" dur="1" fill="hold">
                                          <p:stCondLst>
                                            <p:cond delay="499"/>
                                          </p:stCondLst>
                                        </p:cTn>
                                        <p:tgtEl>
                                          <p:spTgt spid="38"/>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43"/>
                                        </p:tgtEl>
                                      </p:cBhvr>
                                    </p:animEffect>
                                    <p:set>
                                      <p:cBhvr>
                                        <p:cTn id="65" dur="1" fill="hold">
                                          <p:stCondLst>
                                            <p:cond delay="499"/>
                                          </p:stCondLst>
                                        </p:cTn>
                                        <p:tgtEl>
                                          <p:spTgt spid="4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wipe(left)">
                                      <p:cBhvr>
                                        <p:cTn id="79" dur="2000"/>
                                        <p:tgtEl>
                                          <p:spTgt spid="4"/>
                                        </p:tgtEl>
                                      </p:cBhvr>
                                    </p:animEffect>
                                  </p:childTnLst>
                                </p:cTn>
                              </p:par>
                            </p:childTnLst>
                          </p:cTn>
                        </p:par>
                        <p:par>
                          <p:cTn id="80" fill="hold">
                            <p:stCondLst>
                              <p:cond delay="2000"/>
                            </p:stCondLst>
                            <p:childTnLst>
                              <p:par>
                                <p:cTn id="81" presetID="10" presetClass="exit" presetSubtype="0" fill="hold" grpId="1" nodeType="afterEffect">
                                  <p:stCondLst>
                                    <p:cond delay="0"/>
                                  </p:stCondLst>
                                  <p:childTnLst>
                                    <p:animEffect transition="out" filter="fade">
                                      <p:cBhvr>
                                        <p:cTn id="82" dur="500"/>
                                        <p:tgtEl>
                                          <p:spTgt spid="42"/>
                                        </p:tgtEl>
                                      </p:cBhvr>
                                    </p:animEffect>
                                    <p:set>
                                      <p:cBhvr>
                                        <p:cTn id="83" dur="1" fill="hold">
                                          <p:stCondLst>
                                            <p:cond delay="499"/>
                                          </p:stCondLst>
                                        </p:cTn>
                                        <p:tgtEl>
                                          <p:spTgt spid="42"/>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5" grpId="0" animBg="1"/>
      <p:bldP spid="25" grpId="1" animBg="1"/>
      <p:bldP spid="27" grpId="0" animBg="1"/>
      <p:bldP spid="27" grpId="1" animBg="1"/>
      <p:bldP spid="38" grpId="0" animBg="1"/>
      <p:bldP spid="38" grpId="1" animBg="1"/>
      <p:bldP spid="39" grpId="0" animBg="1"/>
      <p:bldP spid="39" grpId="1" animBg="1"/>
      <p:bldP spid="42" grpId="0" animBg="1"/>
      <p:bldP spid="42" grpId="1" animBg="1"/>
      <p:bldP spid="43" grpId="0" animBg="1"/>
      <p:bldP spid="4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877261" y="689963"/>
            <a:ext cx="5400601" cy="5403333"/>
            <a:chOff x="1877261" y="689963"/>
            <a:chExt cx="5400601" cy="5403333"/>
          </a:xfrm>
        </p:grpSpPr>
        <p:cxnSp>
          <p:nvCxnSpPr>
            <p:cNvPr id="4" name="Straight Connector 3"/>
            <p:cNvCxnSpPr>
              <a:stCxn id="7" idx="1"/>
              <a:endCxn id="7" idx="3"/>
            </p:cNvCxnSpPr>
            <p:nvPr/>
          </p:nvCxnSpPr>
          <p:spPr>
            <a:xfrm>
              <a:off x="1877261" y="3392996"/>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77261" y="692696"/>
              <a:ext cx="5400600" cy="540060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4577561" y="692696"/>
              <a:ext cx="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877261" y="692696"/>
              <a:ext cx="540060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877261" y="692696"/>
              <a:ext cx="5400601"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877261" y="689963"/>
              <a:ext cx="5400600" cy="54006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Oval 18"/>
          <p:cNvSpPr/>
          <p:nvPr/>
        </p:nvSpPr>
        <p:spPr>
          <a:xfrm>
            <a:off x="2620248" y="1412776"/>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6416912" y="1440072"/>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2610368" y="5229200"/>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6424448" y="5225432"/>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p:cNvCxnSpPr>
            <a:stCxn id="21" idx="1"/>
            <a:endCxn id="21" idx="7"/>
          </p:cNvCxnSpPr>
          <p:nvPr/>
        </p:nvCxnSpPr>
        <p:spPr>
          <a:xfrm>
            <a:off x="2668161" y="1480863"/>
            <a:ext cx="38188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1" idx="7"/>
            <a:endCxn id="21" idx="5"/>
          </p:cNvCxnSpPr>
          <p:nvPr/>
        </p:nvCxnSpPr>
        <p:spPr>
          <a:xfrm>
            <a:off x="6486961" y="1480863"/>
            <a:ext cx="0" cy="38188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1" idx="5"/>
            <a:endCxn id="21" idx="3"/>
          </p:cNvCxnSpPr>
          <p:nvPr/>
        </p:nvCxnSpPr>
        <p:spPr>
          <a:xfrm flipH="1">
            <a:off x="2668161" y="5299663"/>
            <a:ext cx="38188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1" idx="3"/>
            <a:endCxn id="21" idx="1"/>
          </p:cNvCxnSpPr>
          <p:nvPr/>
        </p:nvCxnSpPr>
        <p:spPr>
          <a:xfrm flipV="1">
            <a:off x="2668161" y="1480863"/>
            <a:ext cx="0" cy="38188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4504311" y="626385"/>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7209000" y="3316788"/>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1808400" y="3316048"/>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4502057" y="6018350"/>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Connector 43"/>
          <p:cNvCxnSpPr>
            <a:stCxn id="7" idx="0"/>
            <a:endCxn id="7" idx="3"/>
          </p:cNvCxnSpPr>
          <p:nvPr/>
        </p:nvCxnSpPr>
        <p:spPr>
          <a:xfrm>
            <a:off x="4577561" y="692696"/>
            <a:ext cx="2700300" cy="27003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7" idx="3"/>
            <a:endCxn id="21" idx="4"/>
          </p:cNvCxnSpPr>
          <p:nvPr/>
        </p:nvCxnSpPr>
        <p:spPr>
          <a:xfrm flipH="1">
            <a:off x="4577561" y="3392996"/>
            <a:ext cx="2700300" cy="2697567"/>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1" idx="4"/>
          </p:cNvCxnSpPr>
          <p:nvPr/>
        </p:nvCxnSpPr>
        <p:spPr>
          <a:xfrm flipH="1" flipV="1">
            <a:off x="1877261" y="3390263"/>
            <a:ext cx="2700300" cy="27003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1" idx="2"/>
          </p:cNvCxnSpPr>
          <p:nvPr/>
        </p:nvCxnSpPr>
        <p:spPr>
          <a:xfrm flipV="1">
            <a:off x="1877261" y="692697"/>
            <a:ext cx="2700300" cy="2697566"/>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97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2000"/>
                                        <p:tgtEl>
                                          <p:spTgt spid="28"/>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up)">
                                      <p:cBhvr>
                                        <p:cTn id="28" dur="2000"/>
                                        <p:tgtEl>
                                          <p:spTgt spid="29"/>
                                        </p:tgtEl>
                                      </p:cBhvr>
                                    </p:animEffect>
                                  </p:childTnLst>
                                </p:cTn>
                              </p:par>
                            </p:childTnLst>
                          </p:cTn>
                        </p:par>
                        <p:par>
                          <p:cTn id="29" fill="hold">
                            <p:stCondLst>
                              <p:cond delay="4000"/>
                            </p:stCondLst>
                            <p:childTnLst>
                              <p:par>
                                <p:cTn id="30" presetID="22" presetClass="entr" presetSubtype="2"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right)">
                                      <p:cBhvr>
                                        <p:cTn id="32" dur="2000"/>
                                        <p:tgtEl>
                                          <p:spTgt spid="31"/>
                                        </p:tgtEl>
                                      </p:cBhvr>
                                    </p:animEffect>
                                  </p:childTnLst>
                                </p:cTn>
                              </p:par>
                            </p:childTnLst>
                          </p:cTn>
                        </p:par>
                        <p:par>
                          <p:cTn id="33" fill="hold">
                            <p:stCondLst>
                              <p:cond delay="6000"/>
                            </p:stCondLst>
                            <p:childTnLst>
                              <p:par>
                                <p:cTn id="34" presetID="22" presetClass="entr" presetSubtype="4" fill="hold"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2000"/>
                                        <p:tgtEl>
                                          <p:spTgt spid="35"/>
                                        </p:tgtEl>
                                      </p:cBhvr>
                                    </p:animEffect>
                                  </p:childTnLst>
                                </p:cTn>
                              </p:par>
                            </p:childTnLst>
                          </p:cTn>
                        </p:par>
                        <p:par>
                          <p:cTn id="37" fill="hold">
                            <p:stCondLst>
                              <p:cond delay="8000"/>
                            </p:stCondLst>
                            <p:childTnLst>
                              <p:par>
                                <p:cTn id="38" presetID="10" presetClass="exit" presetSubtype="0" fill="hold" grpId="1" nodeType="afterEffect">
                                  <p:stCondLst>
                                    <p:cond delay="0"/>
                                  </p:stCondLst>
                                  <p:childTnLst>
                                    <p:animEffect transition="out" filter="fade">
                                      <p:cBhvr>
                                        <p:cTn id="39" dur="500"/>
                                        <p:tgtEl>
                                          <p:spTgt spid="19"/>
                                        </p:tgtEl>
                                      </p:cBhvr>
                                    </p:animEffect>
                                    <p:set>
                                      <p:cBhvr>
                                        <p:cTn id="40" dur="1" fill="hold">
                                          <p:stCondLst>
                                            <p:cond delay="499"/>
                                          </p:stCondLst>
                                        </p:cTn>
                                        <p:tgtEl>
                                          <p:spTgt spid="19"/>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27"/>
                                        </p:tgtEl>
                                      </p:cBhvr>
                                    </p:animEffect>
                                    <p:set>
                                      <p:cBhvr>
                                        <p:cTn id="49" dur="1" fill="hold">
                                          <p:stCondLst>
                                            <p:cond delay="499"/>
                                          </p:stCondLst>
                                        </p:cTn>
                                        <p:tgtEl>
                                          <p:spTgt spid="2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500"/>
                                        <p:tgtEl>
                                          <p:spTgt spid="38"/>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wipe(left)">
                                      <p:cBhvr>
                                        <p:cTn id="71" dur="2000"/>
                                        <p:tgtEl>
                                          <p:spTgt spid="44"/>
                                        </p:tgtEl>
                                      </p:cBhvr>
                                    </p:animEffect>
                                  </p:childTnLst>
                                </p:cTn>
                              </p:par>
                            </p:childTnLst>
                          </p:cTn>
                        </p:par>
                        <p:par>
                          <p:cTn id="72" fill="hold">
                            <p:stCondLst>
                              <p:cond delay="2000"/>
                            </p:stCondLst>
                            <p:childTnLst>
                              <p:par>
                                <p:cTn id="73" presetID="22" presetClass="entr" presetSubtype="1" fill="hold" nodeType="after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wipe(up)">
                                      <p:cBhvr>
                                        <p:cTn id="75" dur="2000"/>
                                        <p:tgtEl>
                                          <p:spTgt spid="45"/>
                                        </p:tgtEl>
                                      </p:cBhvr>
                                    </p:animEffect>
                                  </p:childTnLst>
                                </p:cTn>
                              </p:par>
                            </p:childTnLst>
                          </p:cTn>
                        </p:par>
                        <p:par>
                          <p:cTn id="76" fill="hold">
                            <p:stCondLst>
                              <p:cond delay="4000"/>
                            </p:stCondLst>
                            <p:childTnLst>
                              <p:par>
                                <p:cTn id="77" presetID="22" presetClass="entr" presetSubtype="2" fill="hold" nodeType="after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wipe(right)">
                                      <p:cBhvr>
                                        <p:cTn id="79" dur="2000"/>
                                        <p:tgtEl>
                                          <p:spTgt spid="46"/>
                                        </p:tgtEl>
                                      </p:cBhvr>
                                    </p:animEffect>
                                  </p:childTnLst>
                                </p:cTn>
                              </p:par>
                            </p:childTnLst>
                          </p:cTn>
                        </p:par>
                        <p:par>
                          <p:cTn id="80" fill="hold">
                            <p:stCondLst>
                              <p:cond delay="6000"/>
                            </p:stCondLst>
                            <p:childTnLst>
                              <p:par>
                                <p:cTn id="81" presetID="22" presetClass="entr" presetSubtype="4" fill="hold" nodeType="afterEffect">
                                  <p:stCondLst>
                                    <p:cond delay="0"/>
                                  </p:stCondLst>
                                  <p:childTnLst>
                                    <p:set>
                                      <p:cBhvr>
                                        <p:cTn id="82" dur="1" fill="hold">
                                          <p:stCondLst>
                                            <p:cond delay="0"/>
                                          </p:stCondLst>
                                        </p:cTn>
                                        <p:tgtEl>
                                          <p:spTgt spid="47"/>
                                        </p:tgtEl>
                                        <p:attrNameLst>
                                          <p:attrName>style.visibility</p:attrName>
                                        </p:attrNameLst>
                                      </p:cBhvr>
                                      <p:to>
                                        <p:strVal val="visible"/>
                                      </p:to>
                                    </p:set>
                                    <p:animEffect transition="in" filter="wipe(down)">
                                      <p:cBhvr>
                                        <p:cTn id="83" dur="2000"/>
                                        <p:tgtEl>
                                          <p:spTgt spid="47"/>
                                        </p:tgtEl>
                                      </p:cBhvr>
                                    </p:animEffect>
                                  </p:childTnLst>
                                </p:cTn>
                              </p:par>
                            </p:childTnLst>
                          </p:cTn>
                        </p:par>
                        <p:par>
                          <p:cTn id="84" fill="hold">
                            <p:stCondLst>
                              <p:cond delay="8000"/>
                            </p:stCondLst>
                            <p:childTnLst>
                              <p:par>
                                <p:cTn id="85" presetID="10" presetClass="exit" presetSubtype="0" fill="hold" grpId="1" nodeType="afterEffect">
                                  <p:stCondLst>
                                    <p:cond delay="0"/>
                                  </p:stCondLst>
                                  <p:childTnLst>
                                    <p:animEffect transition="out" filter="fade">
                                      <p:cBhvr>
                                        <p:cTn id="86" dur="500"/>
                                        <p:tgtEl>
                                          <p:spTgt spid="38"/>
                                        </p:tgtEl>
                                      </p:cBhvr>
                                    </p:animEffect>
                                    <p:set>
                                      <p:cBhvr>
                                        <p:cTn id="87" dur="1" fill="hold">
                                          <p:stCondLst>
                                            <p:cond delay="499"/>
                                          </p:stCondLst>
                                        </p:cTn>
                                        <p:tgtEl>
                                          <p:spTgt spid="38"/>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39"/>
                                        </p:tgtEl>
                                      </p:cBhvr>
                                    </p:animEffect>
                                    <p:set>
                                      <p:cBhvr>
                                        <p:cTn id="90" dur="1" fill="hold">
                                          <p:stCondLst>
                                            <p:cond delay="499"/>
                                          </p:stCondLst>
                                        </p:cTn>
                                        <p:tgtEl>
                                          <p:spTgt spid="39"/>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42"/>
                                        </p:tgtEl>
                                      </p:cBhvr>
                                    </p:animEffect>
                                    <p:set>
                                      <p:cBhvr>
                                        <p:cTn id="93" dur="1" fill="hold">
                                          <p:stCondLst>
                                            <p:cond delay="499"/>
                                          </p:stCondLst>
                                        </p:cTn>
                                        <p:tgtEl>
                                          <p:spTgt spid="42"/>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43"/>
                                        </p:tgtEl>
                                      </p:cBhvr>
                                    </p:animEffect>
                                    <p:set>
                                      <p:cBhvr>
                                        <p:cTn id="96"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5" grpId="0" animBg="1"/>
      <p:bldP spid="25" grpId="1" animBg="1"/>
      <p:bldP spid="27" grpId="0" animBg="1"/>
      <p:bldP spid="27" grpId="1" animBg="1"/>
      <p:bldP spid="38" grpId="0" animBg="1"/>
      <p:bldP spid="38" grpId="1" animBg="1"/>
      <p:bldP spid="39" grpId="0" animBg="1"/>
      <p:bldP spid="39" grpId="1" animBg="1"/>
      <p:bldP spid="42" grpId="0" animBg="1"/>
      <p:bldP spid="42" grpId="1" animBg="1"/>
      <p:bldP spid="43" grpId="0" animBg="1"/>
      <p:bldP spid="4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79374" y="689397"/>
            <a:ext cx="5400601" cy="5403333"/>
            <a:chOff x="1877261" y="689963"/>
            <a:chExt cx="5400601" cy="5403333"/>
          </a:xfrm>
        </p:grpSpPr>
        <p:grpSp>
          <p:nvGrpSpPr>
            <p:cNvPr id="22" name="Group 21"/>
            <p:cNvGrpSpPr/>
            <p:nvPr/>
          </p:nvGrpSpPr>
          <p:grpSpPr>
            <a:xfrm>
              <a:off x="1877261" y="689963"/>
              <a:ext cx="5400601" cy="5403333"/>
              <a:chOff x="1877261" y="689963"/>
              <a:chExt cx="5400601" cy="5403333"/>
            </a:xfrm>
          </p:grpSpPr>
          <p:cxnSp>
            <p:nvCxnSpPr>
              <p:cNvPr id="4" name="Straight Connector 3"/>
              <p:cNvCxnSpPr>
                <a:stCxn id="7" idx="1"/>
                <a:endCxn id="7" idx="3"/>
              </p:cNvCxnSpPr>
              <p:nvPr/>
            </p:nvCxnSpPr>
            <p:spPr>
              <a:xfrm>
                <a:off x="1877261" y="3392996"/>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77261" y="692696"/>
                <a:ext cx="5400600" cy="5400600"/>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a:endCxn id="7" idx="2"/>
              </p:cNvCxnSpPr>
              <p:nvPr/>
            </p:nvCxnSpPr>
            <p:spPr>
              <a:xfrm>
                <a:off x="4577561" y="692696"/>
                <a:ext cx="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877261" y="692696"/>
                <a:ext cx="540060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877261" y="692696"/>
                <a:ext cx="5400601"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877261" y="689963"/>
                <a:ext cx="5400600" cy="5400600"/>
              </a:xfrm>
              <a:prstGeom prst="ellipse">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8" name="Straight Connector 27"/>
            <p:cNvCxnSpPr/>
            <p:nvPr/>
          </p:nvCxnSpPr>
          <p:spPr>
            <a:xfrm>
              <a:off x="2668161" y="1494511"/>
              <a:ext cx="38188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1" idx="7"/>
              <a:endCxn id="21" idx="5"/>
            </p:cNvCxnSpPr>
            <p:nvPr/>
          </p:nvCxnSpPr>
          <p:spPr>
            <a:xfrm>
              <a:off x="6486961" y="1480863"/>
              <a:ext cx="0" cy="38188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1" idx="5"/>
              <a:endCxn id="21" idx="3"/>
            </p:cNvCxnSpPr>
            <p:nvPr/>
          </p:nvCxnSpPr>
          <p:spPr>
            <a:xfrm flipH="1">
              <a:off x="2668161" y="5299663"/>
              <a:ext cx="38188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1" idx="3"/>
              <a:endCxn id="21" idx="1"/>
            </p:cNvCxnSpPr>
            <p:nvPr/>
          </p:nvCxnSpPr>
          <p:spPr>
            <a:xfrm flipV="1">
              <a:off x="2668161" y="1480863"/>
              <a:ext cx="0" cy="38188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 idx="0"/>
              <a:endCxn id="7" idx="3"/>
            </p:cNvCxnSpPr>
            <p:nvPr/>
          </p:nvCxnSpPr>
          <p:spPr>
            <a:xfrm>
              <a:off x="4577561" y="692696"/>
              <a:ext cx="2700300" cy="27003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7" idx="3"/>
              <a:endCxn id="21" idx="4"/>
            </p:cNvCxnSpPr>
            <p:nvPr/>
          </p:nvCxnSpPr>
          <p:spPr>
            <a:xfrm flipH="1">
              <a:off x="4577561" y="3392996"/>
              <a:ext cx="2700300" cy="269756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1" idx="4"/>
            </p:cNvCxnSpPr>
            <p:nvPr/>
          </p:nvCxnSpPr>
          <p:spPr>
            <a:xfrm flipH="1" flipV="1">
              <a:off x="1877261" y="3390263"/>
              <a:ext cx="2700300" cy="27003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1" idx="2"/>
            </p:cNvCxnSpPr>
            <p:nvPr/>
          </p:nvCxnSpPr>
          <p:spPr>
            <a:xfrm flipV="1">
              <a:off x="1877261" y="692697"/>
              <a:ext cx="2700300" cy="269756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2666506" y="701734"/>
            <a:ext cx="3842174" cy="795387"/>
            <a:chOff x="2670274" y="689397"/>
            <a:chExt cx="3842174" cy="795387"/>
          </a:xfrm>
        </p:grpSpPr>
        <p:cxnSp>
          <p:nvCxnSpPr>
            <p:cNvPr id="30" name="Straight Connector 29"/>
            <p:cNvCxnSpPr>
              <a:stCxn id="21" idx="1"/>
            </p:cNvCxnSpPr>
            <p:nvPr/>
          </p:nvCxnSpPr>
          <p:spPr>
            <a:xfrm>
              <a:off x="2670274" y="1480297"/>
              <a:ext cx="111175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endCxn id="21" idx="0"/>
            </p:cNvCxnSpPr>
            <p:nvPr/>
          </p:nvCxnSpPr>
          <p:spPr>
            <a:xfrm flipV="1">
              <a:off x="3782025" y="689397"/>
              <a:ext cx="797649" cy="7909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7" idx="0"/>
            </p:cNvCxnSpPr>
            <p:nvPr/>
          </p:nvCxnSpPr>
          <p:spPr>
            <a:xfrm>
              <a:off x="4579674" y="692130"/>
              <a:ext cx="795840" cy="7920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400697" y="1484784"/>
              <a:ext cx="111175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5400000">
            <a:off x="4959318" y="3003159"/>
            <a:ext cx="3803343" cy="794821"/>
            <a:chOff x="2820561" y="842363"/>
            <a:chExt cx="3803343" cy="794821"/>
          </a:xfrm>
        </p:grpSpPr>
        <p:cxnSp>
          <p:nvCxnSpPr>
            <p:cNvPr id="49" name="Straight Connector 48"/>
            <p:cNvCxnSpPr/>
            <p:nvPr/>
          </p:nvCxnSpPr>
          <p:spPr>
            <a:xfrm>
              <a:off x="2820561" y="1633263"/>
              <a:ext cx="111175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932312" y="842363"/>
              <a:ext cx="797649" cy="7909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729961" y="845096"/>
              <a:ext cx="795840" cy="7920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512153" y="1637184"/>
              <a:ext cx="111175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rot="10800000">
            <a:off x="2678041" y="5302242"/>
            <a:ext cx="3803343" cy="794821"/>
            <a:chOff x="2820561" y="842363"/>
            <a:chExt cx="3803343" cy="794821"/>
          </a:xfrm>
        </p:grpSpPr>
        <p:cxnSp>
          <p:nvCxnSpPr>
            <p:cNvPr id="54" name="Straight Connector 53"/>
            <p:cNvCxnSpPr/>
            <p:nvPr/>
          </p:nvCxnSpPr>
          <p:spPr>
            <a:xfrm>
              <a:off x="2820561" y="1633263"/>
              <a:ext cx="111175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3932312" y="842363"/>
              <a:ext cx="797649" cy="7909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729961" y="845096"/>
              <a:ext cx="795840" cy="7920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512153" y="1637184"/>
              <a:ext cx="111175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rot="16200000">
            <a:off x="386028" y="3001382"/>
            <a:ext cx="3803343" cy="794821"/>
            <a:chOff x="2820561" y="842363"/>
            <a:chExt cx="3803343" cy="794821"/>
          </a:xfrm>
        </p:grpSpPr>
        <p:cxnSp>
          <p:nvCxnSpPr>
            <p:cNvPr id="59" name="Straight Connector 58"/>
            <p:cNvCxnSpPr/>
            <p:nvPr/>
          </p:nvCxnSpPr>
          <p:spPr>
            <a:xfrm>
              <a:off x="2820561" y="1633263"/>
              <a:ext cx="111175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3932312" y="842363"/>
              <a:ext cx="797649" cy="7909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4729961" y="845096"/>
              <a:ext cx="795840" cy="7920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512153" y="1637184"/>
              <a:ext cx="111175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871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3000"/>
                                        <p:tgtEl>
                                          <p:spTgt spid="33"/>
                                        </p:tgtEl>
                                      </p:cBhvr>
                                    </p:animEffect>
                                  </p:childTnLst>
                                </p:cTn>
                              </p:par>
                            </p:childTnLst>
                          </p:cTn>
                        </p:par>
                        <p:par>
                          <p:cTn id="8" fill="hold">
                            <p:stCondLst>
                              <p:cond delay="3000"/>
                            </p:stCondLst>
                            <p:childTnLst>
                              <p:par>
                                <p:cTn id="9" presetID="2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3000"/>
                                        <p:tgtEl>
                                          <p:spTgt spid="24"/>
                                        </p:tgtEl>
                                      </p:cBhvr>
                                    </p:animEffect>
                                  </p:childTnLst>
                                </p:cTn>
                              </p:par>
                            </p:childTnLst>
                          </p:cTn>
                        </p:par>
                        <p:par>
                          <p:cTn id="12" fill="hold">
                            <p:stCondLst>
                              <p:cond delay="6000"/>
                            </p:stCondLst>
                            <p:childTnLst>
                              <p:par>
                                <p:cTn id="13" presetID="22" presetClass="entr" presetSubtype="2"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right)">
                                      <p:cBhvr>
                                        <p:cTn id="15" dur="3000"/>
                                        <p:tgtEl>
                                          <p:spTgt spid="53"/>
                                        </p:tgtEl>
                                      </p:cBhvr>
                                    </p:animEffect>
                                  </p:childTnLst>
                                </p:cTn>
                              </p:par>
                            </p:childTnLst>
                          </p:cTn>
                        </p:par>
                        <p:par>
                          <p:cTn id="16" fill="hold">
                            <p:stCondLst>
                              <p:cond delay="9000"/>
                            </p:stCondLst>
                            <p:childTnLst>
                              <p:par>
                                <p:cTn id="17" presetID="22" presetClass="entr" presetSubtype="4"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down)">
                                      <p:cBhvr>
                                        <p:cTn id="19" dur="3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880409" y="690708"/>
            <a:ext cx="5403334" cy="5407666"/>
            <a:chOff x="1907705" y="677060"/>
            <a:chExt cx="5403334" cy="5407666"/>
          </a:xfrm>
        </p:grpSpPr>
        <p:grpSp>
          <p:nvGrpSpPr>
            <p:cNvPr id="2" name="Group 1"/>
            <p:cNvGrpSpPr/>
            <p:nvPr/>
          </p:nvGrpSpPr>
          <p:grpSpPr>
            <a:xfrm>
              <a:off x="1910438" y="677060"/>
              <a:ext cx="5400601" cy="5403333"/>
              <a:chOff x="1877261" y="689963"/>
              <a:chExt cx="5400601" cy="5403333"/>
            </a:xfrm>
          </p:grpSpPr>
          <p:grpSp>
            <p:nvGrpSpPr>
              <p:cNvPr id="22" name="Group 21"/>
              <p:cNvGrpSpPr/>
              <p:nvPr/>
            </p:nvGrpSpPr>
            <p:grpSpPr>
              <a:xfrm>
                <a:off x="1877261" y="689963"/>
                <a:ext cx="5400601" cy="5403333"/>
                <a:chOff x="1877261" y="689963"/>
                <a:chExt cx="5400601" cy="5403333"/>
              </a:xfrm>
            </p:grpSpPr>
            <p:cxnSp>
              <p:nvCxnSpPr>
                <p:cNvPr id="4" name="Straight Connector 3"/>
                <p:cNvCxnSpPr>
                  <a:stCxn id="7" idx="1"/>
                  <a:endCxn id="7" idx="3"/>
                </p:cNvCxnSpPr>
                <p:nvPr/>
              </p:nvCxnSpPr>
              <p:spPr>
                <a:xfrm>
                  <a:off x="1877261" y="3392996"/>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77261" y="692696"/>
                  <a:ext cx="5400600" cy="5400600"/>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a:endCxn id="7" idx="2"/>
                </p:cNvCxnSpPr>
                <p:nvPr/>
              </p:nvCxnSpPr>
              <p:spPr>
                <a:xfrm>
                  <a:off x="4577561" y="692696"/>
                  <a:ext cx="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877261" y="692696"/>
                  <a:ext cx="540060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877261" y="692696"/>
                  <a:ext cx="5400601"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877261" y="689963"/>
                  <a:ext cx="5400600" cy="5400600"/>
                </a:xfrm>
                <a:prstGeom prst="ellipse">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8" name="Straight Connector 27"/>
              <p:cNvCxnSpPr>
                <a:stCxn id="21" idx="1"/>
                <a:endCxn id="21" idx="7"/>
              </p:cNvCxnSpPr>
              <p:nvPr/>
            </p:nvCxnSpPr>
            <p:spPr>
              <a:xfrm>
                <a:off x="2668161" y="1480863"/>
                <a:ext cx="38188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1" idx="7"/>
                <a:endCxn id="21" idx="5"/>
              </p:cNvCxnSpPr>
              <p:nvPr/>
            </p:nvCxnSpPr>
            <p:spPr>
              <a:xfrm>
                <a:off x="6486961" y="1480863"/>
                <a:ext cx="0" cy="38188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1" idx="5"/>
                <a:endCxn id="21" idx="3"/>
              </p:cNvCxnSpPr>
              <p:nvPr/>
            </p:nvCxnSpPr>
            <p:spPr>
              <a:xfrm flipH="1">
                <a:off x="2668161" y="5299663"/>
                <a:ext cx="38188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1" idx="3"/>
                <a:endCxn id="21" idx="1"/>
              </p:cNvCxnSpPr>
              <p:nvPr/>
            </p:nvCxnSpPr>
            <p:spPr>
              <a:xfrm flipV="1">
                <a:off x="2668161" y="1480863"/>
                <a:ext cx="0" cy="38188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 idx="0"/>
                <a:endCxn id="7" idx="3"/>
              </p:cNvCxnSpPr>
              <p:nvPr/>
            </p:nvCxnSpPr>
            <p:spPr>
              <a:xfrm>
                <a:off x="4577561" y="692696"/>
                <a:ext cx="2700300" cy="27003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7" idx="3"/>
                <a:endCxn id="21" idx="4"/>
              </p:cNvCxnSpPr>
              <p:nvPr/>
            </p:nvCxnSpPr>
            <p:spPr>
              <a:xfrm flipH="1">
                <a:off x="4577561" y="3392996"/>
                <a:ext cx="2700300" cy="269756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1" idx="4"/>
              </p:cNvCxnSpPr>
              <p:nvPr/>
            </p:nvCxnSpPr>
            <p:spPr>
              <a:xfrm flipH="1" flipV="1">
                <a:off x="1877261" y="3390263"/>
                <a:ext cx="2700300" cy="27003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1" idx="2"/>
              </p:cNvCxnSpPr>
              <p:nvPr/>
            </p:nvCxnSpPr>
            <p:spPr>
              <a:xfrm flipV="1">
                <a:off x="1877261" y="692697"/>
                <a:ext cx="2700300" cy="269756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2701338" y="677060"/>
              <a:ext cx="3811110" cy="807724"/>
              <a:chOff x="2701338" y="677060"/>
              <a:chExt cx="3811110" cy="807724"/>
            </a:xfrm>
          </p:grpSpPr>
          <p:cxnSp>
            <p:nvCxnSpPr>
              <p:cNvPr id="30" name="Straight Connector 29"/>
              <p:cNvCxnSpPr>
                <a:stCxn id="21" idx="1"/>
              </p:cNvCxnSpPr>
              <p:nvPr/>
            </p:nvCxnSpPr>
            <p:spPr>
              <a:xfrm>
                <a:off x="2701338" y="1467960"/>
                <a:ext cx="111175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endCxn id="21" idx="0"/>
              </p:cNvCxnSpPr>
              <p:nvPr/>
            </p:nvCxnSpPr>
            <p:spPr>
              <a:xfrm flipV="1">
                <a:off x="3813089" y="677060"/>
                <a:ext cx="797649" cy="7909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7" idx="0"/>
              </p:cNvCxnSpPr>
              <p:nvPr/>
            </p:nvCxnSpPr>
            <p:spPr>
              <a:xfrm>
                <a:off x="4610738" y="679793"/>
                <a:ext cx="795840" cy="79208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400697" y="1484784"/>
                <a:ext cx="111175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5400000">
              <a:off x="4990382" y="2990822"/>
              <a:ext cx="3803343" cy="794821"/>
              <a:chOff x="2820561" y="842363"/>
              <a:chExt cx="3803343" cy="794821"/>
            </a:xfrm>
          </p:grpSpPr>
          <p:cxnSp>
            <p:nvCxnSpPr>
              <p:cNvPr id="49" name="Straight Connector 48"/>
              <p:cNvCxnSpPr/>
              <p:nvPr/>
            </p:nvCxnSpPr>
            <p:spPr>
              <a:xfrm>
                <a:off x="2820561" y="1633263"/>
                <a:ext cx="111175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932312" y="842363"/>
                <a:ext cx="797649" cy="7909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729961" y="845096"/>
                <a:ext cx="795840" cy="79208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512153" y="1637184"/>
                <a:ext cx="111175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rot="10800000">
              <a:off x="2701338" y="5286760"/>
              <a:ext cx="3811110" cy="797966"/>
              <a:chOff x="2820561" y="842363"/>
              <a:chExt cx="3811110" cy="797966"/>
            </a:xfrm>
          </p:grpSpPr>
          <p:cxnSp>
            <p:nvCxnSpPr>
              <p:cNvPr id="54" name="Straight Connector 53"/>
              <p:cNvCxnSpPr/>
              <p:nvPr/>
            </p:nvCxnSpPr>
            <p:spPr>
              <a:xfrm>
                <a:off x="2820561" y="1633263"/>
                <a:ext cx="111175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3932312" y="842363"/>
                <a:ext cx="797649" cy="7909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729961" y="845096"/>
                <a:ext cx="795840" cy="79208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endCxn id="21" idx="3"/>
              </p:cNvCxnSpPr>
              <p:nvPr/>
            </p:nvCxnSpPr>
            <p:spPr>
              <a:xfrm rot="10800000" flipH="1" flipV="1">
                <a:off x="5512152" y="1637184"/>
                <a:ext cx="1119519" cy="314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rot="16200000">
              <a:off x="404127" y="2988362"/>
              <a:ext cx="3801977" cy="794821"/>
              <a:chOff x="2821927" y="842363"/>
              <a:chExt cx="3801977" cy="794821"/>
            </a:xfrm>
          </p:grpSpPr>
          <p:cxnSp>
            <p:nvCxnSpPr>
              <p:cNvPr id="59" name="Straight Connector 58"/>
              <p:cNvCxnSpPr>
                <a:stCxn id="21" idx="3"/>
              </p:cNvCxnSpPr>
              <p:nvPr/>
            </p:nvCxnSpPr>
            <p:spPr>
              <a:xfrm rot="5400000" flipH="1" flipV="1">
                <a:off x="3375753" y="1079438"/>
                <a:ext cx="2732" cy="111038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3932312" y="842363"/>
                <a:ext cx="797649" cy="7909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7" idx="1"/>
              </p:cNvCxnSpPr>
              <p:nvPr/>
            </p:nvCxnSpPr>
            <p:spPr>
              <a:xfrm rot="5400000" flipV="1">
                <a:off x="4731154" y="842537"/>
                <a:ext cx="792088" cy="79720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512153" y="1637184"/>
                <a:ext cx="111175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9930007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S\.StaffHome$\Teacher\cgrandi\Documents\Artful Maths\Islamic Geometry\Khatam outl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973" y="634336"/>
            <a:ext cx="5523043" cy="5523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2305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S\.StaffHome$\Teacher\cgrandi\Documents\Artful Maths\Islamic Geometry\Khatam outl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0633" y="2398644"/>
            <a:ext cx="2038468" cy="20384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S\.StaffHome$\Teacher\cgrandi\Documents\Artful Maths\Islamic Geometry\Khatam outl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0633" y="387472"/>
            <a:ext cx="2038468" cy="20384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S\.StaffHome$\Teacher\cgrandi\Documents\Artful Maths\Islamic Geometry\Khatam outl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1805" y="387472"/>
            <a:ext cx="2038468" cy="20384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S\.StaffHome$\Teacher\cgrandi\Documents\Artful Maths\Islamic Geometry\Khatam outl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1805" y="2398644"/>
            <a:ext cx="2038468" cy="20384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S\.StaffHome$\Teacher\cgrandi\Documents\Artful Maths\Islamic Geometry\Khatam outl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129" y="4410803"/>
            <a:ext cx="2038468" cy="20384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S\.StaffHome$\Teacher\cgrandi\Documents\Artful Maths\Islamic Geometry\Khatam outl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0633" y="4410803"/>
            <a:ext cx="2038468" cy="20384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S\.StaffHome$\Teacher\cgrandi\Documents\Artful Maths\Islamic Geometry\Khatam outl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461" y="4410803"/>
            <a:ext cx="2038468" cy="20384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S\.StaffHome$\Teacher\cgrandi\Documents\Artful Maths\Islamic Geometry\Khatam outl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461" y="2398644"/>
            <a:ext cx="2038468" cy="20384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S\.StaffHome$\Teacher\cgrandi\Documents\Artful Maths\Islamic Geometry\Khatam outl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461" y="386990"/>
            <a:ext cx="2038468" cy="20384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S\.StaffHome$\Teacher\cgrandi\Documents\Artful Maths\Islamic Geometry\Khatam colour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0633" y="2407372"/>
            <a:ext cx="2043388" cy="204338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564541" y="387472"/>
            <a:ext cx="6057004" cy="6052084"/>
            <a:chOff x="1564541" y="387472"/>
            <a:chExt cx="6057004" cy="6052084"/>
          </a:xfrm>
        </p:grpSpPr>
        <p:pic>
          <p:nvPicPr>
            <p:cNvPr id="13" name="Picture 2" descr="\\FS\.StaffHome$\Teacher\cgrandi\Documents\Artful Maths\Islamic Geometry\Khatam colour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0633" y="387472"/>
              <a:ext cx="2043388" cy="20433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S\.StaffHome$\Teacher\cgrandi\Documents\Artful Maths\Islamic Geometry\Khatam colour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8157" y="387472"/>
              <a:ext cx="2043388" cy="20433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S\.StaffHome$\Teacher\cgrandi\Documents\Artful Maths\Islamic Geometry\Khatam colour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8157" y="2396184"/>
              <a:ext cx="2043388" cy="20433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S\.StaffHome$\Teacher\cgrandi\Documents\Artful Maths\Islamic Geometry\Khatam colour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8157" y="4396168"/>
              <a:ext cx="2043388" cy="20433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FS\.StaffHome$\Teacher\cgrandi\Documents\Artful Maths\Islamic Geometry\Khatam colour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0633" y="4396168"/>
              <a:ext cx="2043388" cy="20433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FS\.StaffHome$\Teacher\cgrandi\Documents\Artful Maths\Islamic Geometry\Khatam colour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300" y="4388397"/>
              <a:ext cx="2043388" cy="20433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S\.StaffHome$\Teacher\cgrandi\Documents\Artful Maths\Islamic Geometry\Khatam colour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4541" y="2407372"/>
              <a:ext cx="2043388" cy="20433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S\.StaffHome$\Teacher\cgrandi\Documents\Artful Maths\Islamic Geometry\Khatam colour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300" y="387472"/>
              <a:ext cx="2043388" cy="20433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6483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2000" fill="hold"/>
                                        <p:tgtEl>
                                          <p:spTgt spid="1026"/>
                                        </p:tgtEl>
                                        <p:attrNameLst>
                                          <p:attrName>ppt_w</p:attrName>
                                        </p:attrNameLst>
                                      </p:cBhvr>
                                      <p:tavLst>
                                        <p:tav tm="0">
                                          <p:val>
                                            <p:fltVal val="0"/>
                                          </p:val>
                                        </p:tav>
                                        <p:tav tm="100000">
                                          <p:val>
                                            <p:strVal val="#ppt_w"/>
                                          </p:val>
                                        </p:tav>
                                      </p:tavLst>
                                    </p:anim>
                                    <p:anim calcmode="lin" valueType="num">
                                      <p:cBhvr>
                                        <p:cTn id="8" dur="2000" fill="hold"/>
                                        <p:tgtEl>
                                          <p:spTgt spid="1026"/>
                                        </p:tgtEl>
                                        <p:attrNameLst>
                                          <p:attrName>ppt_h</p:attrName>
                                        </p:attrNameLst>
                                      </p:cBhvr>
                                      <p:tavLst>
                                        <p:tav tm="0">
                                          <p:val>
                                            <p:fltVal val="0"/>
                                          </p:val>
                                        </p:tav>
                                        <p:tav tm="100000">
                                          <p:val>
                                            <p:strVal val="#ppt_h"/>
                                          </p:val>
                                        </p:tav>
                                      </p:tavLst>
                                    </p:anim>
                                    <p:animEffect transition="in" filter="fade">
                                      <p:cBhvr>
                                        <p:cTn id="9" dur="20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2000" fill="hold"/>
                                        <p:tgtEl>
                                          <p:spTgt spid="4"/>
                                        </p:tgtEl>
                                        <p:attrNameLst>
                                          <p:attrName>ppt_w</p:attrName>
                                        </p:attrNameLst>
                                      </p:cBhvr>
                                      <p:tavLst>
                                        <p:tav tm="0">
                                          <p:val>
                                            <p:fltVal val="0"/>
                                          </p:val>
                                        </p:tav>
                                        <p:tav tm="100000">
                                          <p:val>
                                            <p:strVal val="#ppt_w"/>
                                          </p:val>
                                        </p:tav>
                                      </p:tavLst>
                                    </p:anim>
                                    <p:anim calcmode="lin" valueType="num">
                                      <p:cBhvr>
                                        <p:cTn id="15" dur="2000" fill="hold"/>
                                        <p:tgtEl>
                                          <p:spTgt spid="4"/>
                                        </p:tgtEl>
                                        <p:attrNameLst>
                                          <p:attrName>ppt_h</p:attrName>
                                        </p:attrNameLst>
                                      </p:cBhvr>
                                      <p:tavLst>
                                        <p:tav tm="0">
                                          <p:val>
                                            <p:fltVal val="0"/>
                                          </p:val>
                                        </p:tav>
                                        <p:tav tm="100000">
                                          <p:val>
                                            <p:strVal val="#ppt_h"/>
                                          </p:val>
                                        </p:tav>
                                      </p:tavLst>
                                    </p:anim>
                                    <p:animEffect transition="in" filter="fade">
                                      <p:cBhvr>
                                        <p:cTn id="16" dur="2000"/>
                                        <p:tgtEl>
                                          <p:spTgt spid="4"/>
                                        </p:tgtEl>
                                      </p:cBhvr>
                                    </p:animEffec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2000" fill="hold"/>
                                        <p:tgtEl>
                                          <p:spTgt spid="5"/>
                                        </p:tgtEl>
                                        <p:attrNameLst>
                                          <p:attrName>ppt_w</p:attrName>
                                        </p:attrNameLst>
                                      </p:cBhvr>
                                      <p:tavLst>
                                        <p:tav tm="0">
                                          <p:val>
                                            <p:fltVal val="0"/>
                                          </p:val>
                                        </p:tav>
                                        <p:tav tm="100000">
                                          <p:val>
                                            <p:strVal val="#ppt_w"/>
                                          </p:val>
                                        </p:tav>
                                      </p:tavLst>
                                    </p:anim>
                                    <p:anim calcmode="lin" valueType="num">
                                      <p:cBhvr>
                                        <p:cTn id="21" dur="2000" fill="hold"/>
                                        <p:tgtEl>
                                          <p:spTgt spid="5"/>
                                        </p:tgtEl>
                                        <p:attrNameLst>
                                          <p:attrName>ppt_h</p:attrName>
                                        </p:attrNameLst>
                                      </p:cBhvr>
                                      <p:tavLst>
                                        <p:tav tm="0">
                                          <p:val>
                                            <p:fltVal val="0"/>
                                          </p:val>
                                        </p:tav>
                                        <p:tav tm="100000">
                                          <p:val>
                                            <p:strVal val="#ppt_h"/>
                                          </p:val>
                                        </p:tav>
                                      </p:tavLst>
                                    </p:anim>
                                    <p:animEffect transition="in" filter="fade">
                                      <p:cBhvr>
                                        <p:cTn id="22" dur="2000"/>
                                        <p:tgtEl>
                                          <p:spTgt spid="5"/>
                                        </p:tgtEl>
                                      </p:cBhvr>
                                    </p:animEffect>
                                  </p:childTnLst>
                                </p:cTn>
                              </p:par>
                            </p:childTnLst>
                          </p:cTn>
                        </p:par>
                        <p:par>
                          <p:cTn id="23" fill="hold">
                            <p:stCondLst>
                              <p:cond delay="40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2000" fill="hold"/>
                                        <p:tgtEl>
                                          <p:spTgt spid="6"/>
                                        </p:tgtEl>
                                        <p:attrNameLst>
                                          <p:attrName>ppt_w</p:attrName>
                                        </p:attrNameLst>
                                      </p:cBhvr>
                                      <p:tavLst>
                                        <p:tav tm="0">
                                          <p:val>
                                            <p:fltVal val="0"/>
                                          </p:val>
                                        </p:tav>
                                        <p:tav tm="100000">
                                          <p:val>
                                            <p:strVal val="#ppt_w"/>
                                          </p:val>
                                        </p:tav>
                                      </p:tavLst>
                                    </p:anim>
                                    <p:anim calcmode="lin" valueType="num">
                                      <p:cBhvr>
                                        <p:cTn id="27" dur="2000" fill="hold"/>
                                        <p:tgtEl>
                                          <p:spTgt spid="6"/>
                                        </p:tgtEl>
                                        <p:attrNameLst>
                                          <p:attrName>ppt_h</p:attrName>
                                        </p:attrNameLst>
                                      </p:cBhvr>
                                      <p:tavLst>
                                        <p:tav tm="0">
                                          <p:val>
                                            <p:fltVal val="0"/>
                                          </p:val>
                                        </p:tav>
                                        <p:tav tm="100000">
                                          <p:val>
                                            <p:strVal val="#ppt_h"/>
                                          </p:val>
                                        </p:tav>
                                      </p:tavLst>
                                    </p:anim>
                                    <p:animEffect transition="in" filter="fade">
                                      <p:cBhvr>
                                        <p:cTn id="28" dur="2000"/>
                                        <p:tgtEl>
                                          <p:spTgt spid="6"/>
                                        </p:tgtEl>
                                      </p:cBhvr>
                                    </p:animEffect>
                                  </p:childTnLst>
                                </p:cTn>
                              </p:par>
                            </p:childTnLst>
                          </p:cTn>
                        </p:par>
                        <p:par>
                          <p:cTn id="29" fill="hold">
                            <p:stCondLst>
                              <p:cond delay="6000"/>
                            </p:stCondLst>
                            <p:childTnLst>
                              <p:par>
                                <p:cTn id="30" presetID="53" presetClass="entr" presetSubtype="16"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2000" fill="hold"/>
                                        <p:tgtEl>
                                          <p:spTgt spid="7"/>
                                        </p:tgtEl>
                                        <p:attrNameLst>
                                          <p:attrName>ppt_w</p:attrName>
                                        </p:attrNameLst>
                                      </p:cBhvr>
                                      <p:tavLst>
                                        <p:tav tm="0">
                                          <p:val>
                                            <p:fltVal val="0"/>
                                          </p:val>
                                        </p:tav>
                                        <p:tav tm="100000">
                                          <p:val>
                                            <p:strVal val="#ppt_w"/>
                                          </p:val>
                                        </p:tav>
                                      </p:tavLst>
                                    </p:anim>
                                    <p:anim calcmode="lin" valueType="num">
                                      <p:cBhvr>
                                        <p:cTn id="33" dur="2000" fill="hold"/>
                                        <p:tgtEl>
                                          <p:spTgt spid="7"/>
                                        </p:tgtEl>
                                        <p:attrNameLst>
                                          <p:attrName>ppt_h</p:attrName>
                                        </p:attrNameLst>
                                      </p:cBhvr>
                                      <p:tavLst>
                                        <p:tav tm="0">
                                          <p:val>
                                            <p:fltVal val="0"/>
                                          </p:val>
                                        </p:tav>
                                        <p:tav tm="100000">
                                          <p:val>
                                            <p:strVal val="#ppt_h"/>
                                          </p:val>
                                        </p:tav>
                                      </p:tavLst>
                                    </p:anim>
                                    <p:animEffect transition="in" filter="fade">
                                      <p:cBhvr>
                                        <p:cTn id="34" dur="2000"/>
                                        <p:tgtEl>
                                          <p:spTgt spid="7"/>
                                        </p:tgtEl>
                                      </p:cBhvr>
                                    </p:animEffect>
                                  </p:childTnLst>
                                </p:cTn>
                              </p:par>
                            </p:childTnLst>
                          </p:cTn>
                        </p:par>
                        <p:par>
                          <p:cTn id="35" fill="hold">
                            <p:stCondLst>
                              <p:cond delay="8000"/>
                            </p:stCondLst>
                            <p:childTnLst>
                              <p:par>
                                <p:cTn id="36" presetID="53" presetClass="entr" presetSubtype="16"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2000" fill="hold"/>
                                        <p:tgtEl>
                                          <p:spTgt spid="8"/>
                                        </p:tgtEl>
                                        <p:attrNameLst>
                                          <p:attrName>ppt_w</p:attrName>
                                        </p:attrNameLst>
                                      </p:cBhvr>
                                      <p:tavLst>
                                        <p:tav tm="0">
                                          <p:val>
                                            <p:fltVal val="0"/>
                                          </p:val>
                                        </p:tav>
                                        <p:tav tm="100000">
                                          <p:val>
                                            <p:strVal val="#ppt_w"/>
                                          </p:val>
                                        </p:tav>
                                      </p:tavLst>
                                    </p:anim>
                                    <p:anim calcmode="lin" valueType="num">
                                      <p:cBhvr>
                                        <p:cTn id="39" dur="2000" fill="hold"/>
                                        <p:tgtEl>
                                          <p:spTgt spid="8"/>
                                        </p:tgtEl>
                                        <p:attrNameLst>
                                          <p:attrName>ppt_h</p:attrName>
                                        </p:attrNameLst>
                                      </p:cBhvr>
                                      <p:tavLst>
                                        <p:tav tm="0">
                                          <p:val>
                                            <p:fltVal val="0"/>
                                          </p:val>
                                        </p:tav>
                                        <p:tav tm="100000">
                                          <p:val>
                                            <p:strVal val="#ppt_h"/>
                                          </p:val>
                                        </p:tav>
                                      </p:tavLst>
                                    </p:anim>
                                    <p:animEffect transition="in" filter="fade">
                                      <p:cBhvr>
                                        <p:cTn id="40" dur="2000"/>
                                        <p:tgtEl>
                                          <p:spTgt spid="8"/>
                                        </p:tgtEl>
                                      </p:cBhvr>
                                    </p:animEffect>
                                  </p:childTnLst>
                                </p:cTn>
                              </p:par>
                            </p:childTnLst>
                          </p:cTn>
                        </p:par>
                        <p:par>
                          <p:cTn id="41" fill="hold">
                            <p:stCondLst>
                              <p:cond delay="10000"/>
                            </p:stCondLst>
                            <p:childTnLst>
                              <p:par>
                                <p:cTn id="42" presetID="53" presetClass="entr" presetSubtype="16"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2000" fill="hold"/>
                                        <p:tgtEl>
                                          <p:spTgt spid="9"/>
                                        </p:tgtEl>
                                        <p:attrNameLst>
                                          <p:attrName>ppt_w</p:attrName>
                                        </p:attrNameLst>
                                      </p:cBhvr>
                                      <p:tavLst>
                                        <p:tav tm="0">
                                          <p:val>
                                            <p:fltVal val="0"/>
                                          </p:val>
                                        </p:tav>
                                        <p:tav tm="100000">
                                          <p:val>
                                            <p:strVal val="#ppt_w"/>
                                          </p:val>
                                        </p:tav>
                                      </p:tavLst>
                                    </p:anim>
                                    <p:anim calcmode="lin" valueType="num">
                                      <p:cBhvr>
                                        <p:cTn id="45" dur="2000" fill="hold"/>
                                        <p:tgtEl>
                                          <p:spTgt spid="9"/>
                                        </p:tgtEl>
                                        <p:attrNameLst>
                                          <p:attrName>ppt_h</p:attrName>
                                        </p:attrNameLst>
                                      </p:cBhvr>
                                      <p:tavLst>
                                        <p:tav tm="0">
                                          <p:val>
                                            <p:fltVal val="0"/>
                                          </p:val>
                                        </p:tav>
                                        <p:tav tm="100000">
                                          <p:val>
                                            <p:strVal val="#ppt_h"/>
                                          </p:val>
                                        </p:tav>
                                      </p:tavLst>
                                    </p:anim>
                                    <p:animEffect transition="in" filter="fade">
                                      <p:cBhvr>
                                        <p:cTn id="46" dur="2000"/>
                                        <p:tgtEl>
                                          <p:spTgt spid="9"/>
                                        </p:tgtEl>
                                      </p:cBhvr>
                                    </p:animEffect>
                                  </p:childTnLst>
                                </p:cTn>
                              </p:par>
                            </p:childTnLst>
                          </p:cTn>
                        </p:par>
                        <p:par>
                          <p:cTn id="47" fill="hold">
                            <p:stCondLst>
                              <p:cond delay="12000"/>
                            </p:stCondLst>
                            <p:childTnLst>
                              <p:par>
                                <p:cTn id="48" presetID="53" presetClass="entr" presetSubtype="16"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2000" fill="hold"/>
                                        <p:tgtEl>
                                          <p:spTgt spid="10"/>
                                        </p:tgtEl>
                                        <p:attrNameLst>
                                          <p:attrName>ppt_w</p:attrName>
                                        </p:attrNameLst>
                                      </p:cBhvr>
                                      <p:tavLst>
                                        <p:tav tm="0">
                                          <p:val>
                                            <p:fltVal val="0"/>
                                          </p:val>
                                        </p:tav>
                                        <p:tav tm="100000">
                                          <p:val>
                                            <p:strVal val="#ppt_w"/>
                                          </p:val>
                                        </p:tav>
                                      </p:tavLst>
                                    </p:anim>
                                    <p:anim calcmode="lin" valueType="num">
                                      <p:cBhvr>
                                        <p:cTn id="51" dur="2000" fill="hold"/>
                                        <p:tgtEl>
                                          <p:spTgt spid="10"/>
                                        </p:tgtEl>
                                        <p:attrNameLst>
                                          <p:attrName>ppt_h</p:attrName>
                                        </p:attrNameLst>
                                      </p:cBhvr>
                                      <p:tavLst>
                                        <p:tav tm="0">
                                          <p:val>
                                            <p:fltVal val="0"/>
                                          </p:val>
                                        </p:tav>
                                        <p:tav tm="100000">
                                          <p:val>
                                            <p:strVal val="#ppt_h"/>
                                          </p:val>
                                        </p:tav>
                                      </p:tavLst>
                                    </p:anim>
                                    <p:animEffect transition="in" filter="fade">
                                      <p:cBhvr>
                                        <p:cTn id="52" dur="2000"/>
                                        <p:tgtEl>
                                          <p:spTgt spid="10"/>
                                        </p:tgtEl>
                                      </p:cBhvr>
                                    </p:animEffect>
                                  </p:childTnLst>
                                </p:cTn>
                              </p:par>
                            </p:childTnLst>
                          </p:cTn>
                        </p:par>
                        <p:par>
                          <p:cTn id="53" fill="hold">
                            <p:stCondLst>
                              <p:cond delay="14000"/>
                            </p:stCondLst>
                            <p:childTnLst>
                              <p:par>
                                <p:cTn id="54" presetID="53" presetClass="entr" presetSubtype="16"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2000" fill="hold"/>
                                        <p:tgtEl>
                                          <p:spTgt spid="11"/>
                                        </p:tgtEl>
                                        <p:attrNameLst>
                                          <p:attrName>ppt_w</p:attrName>
                                        </p:attrNameLst>
                                      </p:cBhvr>
                                      <p:tavLst>
                                        <p:tav tm="0">
                                          <p:val>
                                            <p:fltVal val="0"/>
                                          </p:val>
                                        </p:tav>
                                        <p:tav tm="100000">
                                          <p:val>
                                            <p:strVal val="#ppt_w"/>
                                          </p:val>
                                        </p:tav>
                                      </p:tavLst>
                                    </p:anim>
                                    <p:anim calcmode="lin" valueType="num">
                                      <p:cBhvr>
                                        <p:cTn id="57" dur="2000" fill="hold"/>
                                        <p:tgtEl>
                                          <p:spTgt spid="11"/>
                                        </p:tgtEl>
                                        <p:attrNameLst>
                                          <p:attrName>ppt_h</p:attrName>
                                        </p:attrNameLst>
                                      </p:cBhvr>
                                      <p:tavLst>
                                        <p:tav tm="0">
                                          <p:val>
                                            <p:fltVal val="0"/>
                                          </p:val>
                                        </p:tav>
                                        <p:tav tm="100000">
                                          <p:val>
                                            <p:strVal val="#ppt_h"/>
                                          </p:val>
                                        </p:tav>
                                      </p:tavLst>
                                    </p:anim>
                                    <p:animEffect transition="in" filter="fade">
                                      <p:cBhvr>
                                        <p:cTn id="58" dur="20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050"/>
                                        </p:tgtEl>
                                        <p:attrNameLst>
                                          <p:attrName>style.visibility</p:attrName>
                                        </p:attrNameLst>
                                      </p:cBhvr>
                                      <p:to>
                                        <p:strVal val="visible"/>
                                      </p:to>
                                    </p:set>
                                    <p:animEffect transition="in" filter="fade">
                                      <p:cBhvr>
                                        <p:cTn id="63" dur="500"/>
                                        <p:tgtEl>
                                          <p:spTgt spid="205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S\.StaffHome$\Teacher\cgrandi\Documents\Artful Maths\Islamic Geometry\Pattern 2 Octagr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654" y="1257250"/>
            <a:ext cx="8714845" cy="4431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9829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a:stCxn id="7" idx="1"/>
            <a:endCxn id="7" idx="3"/>
          </p:cNvCxnSpPr>
          <p:nvPr/>
        </p:nvCxnSpPr>
        <p:spPr>
          <a:xfrm>
            <a:off x="1877261" y="3392996"/>
            <a:ext cx="54006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77261" y="692696"/>
            <a:ext cx="5400600" cy="540060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4577561" y="692696"/>
            <a:ext cx="0" cy="54006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877261" y="692696"/>
            <a:ext cx="5400600" cy="54006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877261" y="692696"/>
            <a:ext cx="5400601" cy="54006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877261" y="689963"/>
            <a:ext cx="5400600" cy="54006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1806106" y="620688"/>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7208392" y="620126"/>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1807346" y="6014651"/>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7193316" y="6007336"/>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4509718" y="627021"/>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7216315" y="3314244"/>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1808400" y="3316048"/>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4508736" y="6017078"/>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6890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2000"/>
                                        <p:tgtEl>
                                          <p:spTgt spid="17"/>
                                        </p:tgtEl>
                                      </p:cBhvr>
                                    </p:animEffect>
                                  </p:childTnLst>
                                </p:cTn>
                              </p:par>
                            </p:childTnLst>
                          </p:cTn>
                        </p:par>
                        <p:par>
                          <p:cTn id="17" fill="hold">
                            <p:stCondLst>
                              <p:cond delay="2000"/>
                            </p:stCondLst>
                            <p:childTnLst>
                              <p:par>
                                <p:cTn id="18" presetID="10" presetClass="exit" presetSubtype="0" fill="hold" grpId="1" nodeType="afterEffect">
                                  <p:stCondLst>
                                    <p:cond delay="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27"/>
                                        </p:tgtEl>
                                      </p:cBhvr>
                                    </p:animEffect>
                                    <p:set>
                                      <p:cBhvr>
                                        <p:cTn id="23" dur="1" fill="hold">
                                          <p:stCondLst>
                                            <p:cond delay="499"/>
                                          </p:stCondLst>
                                        </p:cTn>
                                        <p:tgtEl>
                                          <p:spTgt spid="2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2000"/>
                                        <p:tgtEl>
                                          <p:spTgt spid="14"/>
                                        </p:tgtEl>
                                      </p:cBhvr>
                                    </p:animEffect>
                                  </p:childTnLst>
                                </p:cTn>
                              </p:par>
                            </p:childTnLst>
                          </p:cTn>
                        </p:par>
                        <p:par>
                          <p:cTn id="38" fill="hold">
                            <p:stCondLst>
                              <p:cond delay="2000"/>
                            </p:stCondLst>
                            <p:childTnLst>
                              <p:par>
                                <p:cTn id="39" presetID="10" presetClass="exit" presetSubtype="0" fill="hold" grpId="1" nodeType="afterEffect">
                                  <p:stCondLst>
                                    <p:cond delay="0"/>
                                  </p:stCondLst>
                                  <p:childTnLst>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up)">
                                      <p:cBhvr>
                                        <p:cTn id="58" dur="2000"/>
                                        <p:tgtEl>
                                          <p:spTgt spid="11"/>
                                        </p:tgtEl>
                                      </p:cBhvr>
                                    </p:animEffect>
                                  </p:childTnLst>
                                </p:cTn>
                              </p:par>
                            </p:childTnLst>
                          </p:cTn>
                        </p:par>
                        <p:par>
                          <p:cTn id="59" fill="hold">
                            <p:stCondLst>
                              <p:cond delay="2000"/>
                            </p:stCondLst>
                            <p:childTnLst>
                              <p:par>
                                <p:cTn id="60" presetID="10" presetClass="exit" presetSubtype="0" fill="hold" grpId="1" nodeType="afterEffect">
                                  <p:stCondLst>
                                    <p:cond delay="0"/>
                                  </p:stCondLst>
                                  <p:childTnLst>
                                    <p:animEffect transition="out" filter="fade">
                                      <p:cBhvr>
                                        <p:cTn id="61" dur="500"/>
                                        <p:tgtEl>
                                          <p:spTgt spid="38"/>
                                        </p:tgtEl>
                                      </p:cBhvr>
                                    </p:animEffect>
                                    <p:set>
                                      <p:cBhvr>
                                        <p:cTn id="62" dur="1" fill="hold">
                                          <p:stCondLst>
                                            <p:cond delay="499"/>
                                          </p:stCondLst>
                                        </p:cTn>
                                        <p:tgtEl>
                                          <p:spTgt spid="38"/>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43"/>
                                        </p:tgtEl>
                                      </p:cBhvr>
                                    </p:animEffect>
                                    <p:set>
                                      <p:cBhvr>
                                        <p:cTn id="65" dur="1" fill="hold">
                                          <p:stCondLst>
                                            <p:cond delay="499"/>
                                          </p:stCondLst>
                                        </p:cTn>
                                        <p:tgtEl>
                                          <p:spTgt spid="4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wipe(left)">
                                      <p:cBhvr>
                                        <p:cTn id="79" dur="2000"/>
                                        <p:tgtEl>
                                          <p:spTgt spid="4"/>
                                        </p:tgtEl>
                                      </p:cBhvr>
                                    </p:animEffect>
                                  </p:childTnLst>
                                </p:cTn>
                              </p:par>
                            </p:childTnLst>
                          </p:cTn>
                        </p:par>
                        <p:par>
                          <p:cTn id="80" fill="hold">
                            <p:stCondLst>
                              <p:cond delay="2000"/>
                            </p:stCondLst>
                            <p:childTnLst>
                              <p:par>
                                <p:cTn id="81" presetID="10" presetClass="exit" presetSubtype="0" fill="hold" grpId="1" nodeType="afterEffect">
                                  <p:stCondLst>
                                    <p:cond delay="0"/>
                                  </p:stCondLst>
                                  <p:childTnLst>
                                    <p:animEffect transition="out" filter="fade">
                                      <p:cBhvr>
                                        <p:cTn id="82" dur="500"/>
                                        <p:tgtEl>
                                          <p:spTgt spid="42"/>
                                        </p:tgtEl>
                                      </p:cBhvr>
                                    </p:animEffect>
                                    <p:set>
                                      <p:cBhvr>
                                        <p:cTn id="83" dur="1" fill="hold">
                                          <p:stCondLst>
                                            <p:cond delay="499"/>
                                          </p:stCondLst>
                                        </p:cTn>
                                        <p:tgtEl>
                                          <p:spTgt spid="42"/>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5" grpId="0" animBg="1"/>
      <p:bldP spid="25" grpId="1" animBg="1"/>
      <p:bldP spid="27" grpId="0" animBg="1"/>
      <p:bldP spid="27" grpId="1" animBg="1"/>
      <p:bldP spid="38" grpId="0" animBg="1"/>
      <p:bldP spid="38" grpId="1" animBg="1"/>
      <p:bldP spid="39" grpId="0" animBg="1"/>
      <p:bldP spid="39" grpId="1" animBg="1"/>
      <p:bldP spid="42" grpId="0" animBg="1"/>
      <p:bldP spid="42" grpId="1" animBg="1"/>
      <p:bldP spid="43" grpId="0" animBg="1"/>
      <p:bldP spid="4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877261" y="689963"/>
            <a:ext cx="5400601" cy="5403333"/>
            <a:chOff x="1877261" y="689963"/>
            <a:chExt cx="5400601" cy="5403333"/>
          </a:xfrm>
        </p:grpSpPr>
        <p:cxnSp>
          <p:nvCxnSpPr>
            <p:cNvPr id="4" name="Straight Connector 3"/>
            <p:cNvCxnSpPr>
              <a:stCxn id="7" idx="1"/>
              <a:endCxn id="7" idx="3"/>
            </p:cNvCxnSpPr>
            <p:nvPr/>
          </p:nvCxnSpPr>
          <p:spPr>
            <a:xfrm>
              <a:off x="1877261" y="3392996"/>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77261" y="692696"/>
              <a:ext cx="5400600" cy="540060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a:endCxn id="7" idx="2"/>
            </p:cNvCxnSpPr>
            <p:nvPr/>
          </p:nvCxnSpPr>
          <p:spPr>
            <a:xfrm>
              <a:off x="4577561" y="692696"/>
              <a:ext cx="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877261" y="692696"/>
              <a:ext cx="540060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877261" y="692696"/>
              <a:ext cx="5400601"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877261" y="689963"/>
              <a:ext cx="5400600" cy="54006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Oval 15"/>
          <p:cNvSpPr/>
          <p:nvPr/>
        </p:nvSpPr>
        <p:spPr>
          <a:xfrm>
            <a:off x="2600074" y="1421160"/>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1807969" y="3315040"/>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6411802" y="5229200"/>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6416498" y="1413088"/>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7208586" y="3315040"/>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2608458" y="5229200"/>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p:cNvCxnSpPr>
            <a:endCxn id="7" idx="3"/>
          </p:cNvCxnSpPr>
          <p:nvPr/>
        </p:nvCxnSpPr>
        <p:spPr>
          <a:xfrm>
            <a:off x="1877261" y="1196752"/>
            <a:ext cx="5400600" cy="219624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7" idx="3"/>
          </p:cNvCxnSpPr>
          <p:nvPr/>
        </p:nvCxnSpPr>
        <p:spPr>
          <a:xfrm flipV="1">
            <a:off x="1877261" y="3392996"/>
            <a:ext cx="5400600" cy="221283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7" idx="1"/>
          </p:cNvCxnSpPr>
          <p:nvPr/>
        </p:nvCxnSpPr>
        <p:spPr>
          <a:xfrm flipV="1">
            <a:off x="1877261" y="1196752"/>
            <a:ext cx="5403333" cy="219624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7" idx="1"/>
          </p:cNvCxnSpPr>
          <p:nvPr/>
        </p:nvCxnSpPr>
        <p:spPr>
          <a:xfrm>
            <a:off x="1877261" y="3392996"/>
            <a:ext cx="5403333" cy="221283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17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2000"/>
                                        <p:tgtEl>
                                          <p:spTgt spid="5"/>
                                        </p:tgtEl>
                                      </p:cBhvr>
                                    </p:animEffect>
                                  </p:childTnLst>
                                </p:cTn>
                              </p:par>
                            </p:childTnLst>
                          </p:cTn>
                        </p:par>
                        <p:par>
                          <p:cTn id="17" fill="hold">
                            <p:stCondLst>
                              <p:cond delay="2000"/>
                            </p:stCondLst>
                            <p:childTnLst>
                              <p:par>
                                <p:cTn id="18" presetID="10" presetClass="exit" presetSubtype="0" fill="hold" grpId="1" nodeType="afterEffect">
                                  <p:stCondLst>
                                    <p:cond delay="0"/>
                                  </p:stCondLst>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32"/>
                                        </p:tgtEl>
                                      </p:cBhvr>
                                    </p:animEffect>
                                    <p:set>
                                      <p:cBhvr>
                                        <p:cTn id="23" dur="1" fill="hold">
                                          <p:stCondLst>
                                            <p:cond delay="499"/>
                                          </p:stCondLst>
                                        </p:cTn>
                                        <p:tgtEl>
                                          <p:spTgt spid="3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2000"/>
                                        <p:tgtEl>
                                          <p:spTgt spid="41"/>
                                        </p:tgtEl>
                                      </p:cBhvr>
                                    </p:animEffect>
                                  </p:childTnLst>
                                </p:cTn>
                              </p:par>
                            </p:childTnLst>
                          </p:cTn>
                        </p:par>
                        <p:par>
                          <p:cTn id="38" fill="hold">
                            <p:stCondLst>
                              <p:cond delay="2000"/>
                            </p:stCondLst>
                            <p:childTnLst>
                              <p:par>
                                <p:cTn id="39" presetID="10" presetClass="exit" presetSubtype="0" fill="hold" grpId="1" nodeType="afterEffect">
                                  <p:stCondLst>
                                    <p:cond delay="0"/>
                                  </p:stCondLst>
                                  <p:childTnLst>
                                    <p:animEffect transition="out" filter="fade">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4"/>
                                        </p:tgtEl>
                                      </p:cBhvr>
                                    </p:animEffect>
                                    <p:set>
                                      <p:cBhvr>
                                        <p:cTn id="44" dur="1" fill="hold">
                                          <p:stCondLst>
                                            <p:cond delay="499"/>
                                          </p:stCondLst>
                                        </p:cTn>
                                        <p:tgtEl>
                                          <p:spTgt spid="2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2"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2000"/>
                                        <p:tgtEl>
                                          <p:spTgt spid="40"/>
                                        </p:tgtEl>
                                      </p:cBhvr>
                                    </p:animEffect>
                                  </p:childTnLst>
                                </p:cTn>
                              </p:par>
                            </p:childTnLst>
                          </p:cTn>
                        </p:par>
                        <p:par>
                          <p:cTn id="59" fill="hold">
                            <p:stCondLst>
                              <p:cond delay="2000"/>
                            </p:stCondLst>
                            <p:childTnLst>
                              <p:par>
                                <p:cTn id="60" presetID="10" presetClass="exit" presetSubtype="0" fill="hold" grpId="3" nodeType="after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childTnLst>
                          </p:cTn>
                        </p:par>
                        <p:par>
                          <p:cTn id="71" fill="hold">
                            <p:stCondLst>
                              <p:cond delay="500"/>
                            </p:stCondLst>
                            <p:childTnLst>
                              <p:par>
                                <p:cTn id="72" presetID="10" presetClass="entr" presetSubtype="0" fill="hold" grpId="2" nodeType="after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left)">
                                      <p:cBhvr>
                                        <p:cTn id="79" dur="2000"/>
                                        <p:tgtEl>
                                          <p:spTgt spid="34"/>
                                        </p:tgtEl>
                                      </p:cBhvr>
                                    </p:animEffect>
                                  </p:childTnLst>
                                </p:cTn>
                              </p:par>
                            </p:childTnLst>
                          </p:cTn>
                        </p:par>
                        <p:par>
                          <p:cTn id="80" fill="hold">
                            <p:stCondLst>
                              <p:cond delay="2000"/>
                            </p:stCondLst>
                            <p:childTnLst>
                              <p:par>
                                <p:cTn id="81" presetID="10" presetClass="exit" presetSubtype="0" fill="hold" grpId="1" nodeType="afterEffect">
                                  <p:stCondLst>
                                    <p:cond delay="0"/>
                                  </p:stCondLst>
                                  <p:childTnLst>
                                    <p:animEffect transition="out" filter="fade">
                                      <p:cBhvr>
                                        <p:cTn id="82" dur="500"/>
                                        <p:tgtEl>
                                          <p:spTgt spid="33"/>
                                        </p:tgtEl>
                                      </p:cBhvr>
                                    </p:animEffect>
                                    <p:set>
                                      <p:cBhvr>
                                        <p:cTn id="83" dur="1" fill="hold">
                                          <p:stCondLst>
                                            <p:cond delay="499"/>
                                          </p:stCondLst>
                                        </p:cTn>
                                        <p:tgtEl>
                                          <p:spTgt spid="33"/>
                                        </p:tgtEl>
                                        <p:attrNameLst>
                                          <p:attrName>style.visibility</p:attrName>
                                        </p:attrNameLst>
                                      </p:cBhvr>
                                      <p:to>
                                        <p:strVal val="hidden"/>
                                      </p:to>
                                    </p:set>
                                  </p:childTnLst>
                                </p:cTn>
                              </p:par>
                              <p:par>
                                <p:cTn id="84" presetID="10" presetClass="exit" presetSubtype="0" fill="hold" grpId="3" nodeType="withEffect">
                                  <p:stCondLst>
                                    <p:cond delay="0"/>
                                  </p:stCondLst>
                                  <p:childTnLst>
                                    <p:animEffect transition="out" filter="fade">
                                      <p:cBhvr>
                                        <p:cTn id="85" dur="500"/>
                                        <p:tgtEl>
                                          <p:spTgt spid="32"/>
                                        </p:tgtEl>
                                      </p:cBhvr>
                                    </p:animEffect>
                                    <p:set>
                                      <p:cBhvr>
                                        <p:cTn id="86"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3" grpId="0" animBg="1"/>
      <p:bldP spid="23" grpId="1" animBg="1"/>
      <p:bldP spid="23" grpId="2" animBg="1"/>
      <p:bldP spid="23" grpId="3" animBg="1"/>
      <p:bldP spid="24" grpId="0" animBg="1"/>
      <p:bldP spid="24" grpId="1" animBg="1"/>
      <p:bldP spid="26" grpId="0" animBg="1"/>
      <p:bldP spid="26" grpId="1" animBg="1"/>
      <p:bldP spid="32" grpId="0" animBg="1"/>
      <p:bldP spid="32" grpId="1" animBg="1"/>
      <p:bldP spid="32" grpId="2" animBg="1"/>
      <p:bldP spid="32" grpId="3" animBg="1"/>
      <p:bldP spid="33" grpId="0" animBg="1"/>
      <p:bldP spid="3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877261" y="689963"/>
            <a:ext cx="5400601" cy="5403333"/>
            <a:chOff x="1877261" y="689963"/>
            <a:chExt cx="5400601" cy="5403333"/>
          </a:xfrm>
        </p:grpSpPr>
        <p:cxnSp>
          <p:nvCxnSpPr>
            <p:cNvPr id="4" name="Straight Connector 3"/>
            <p:cNvCxnSpPr>
              <a:stCxn id="7" idx="1"/>
              <a:endCxn id="7" idx="3"/>
            </p:cNvCxnSpPr>
            <p:nvPr/>
          </p:nvCxnSpPr>
          <p:spPr>
            <a:xfrm>
              <a:off x="1877261" y="3392996"/>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77261" y="692696"/>
              <a:ext cx="5400600" cy="540060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a:endCxn id="7" idx="2"/>
            </p:cNvCxnSpPr>
            <p:nvPr/>
          </p:nvCxnSpPr>
          <p:spPr>
            <a:xfrm>
              <a:off x="4577561" y="692696"/>
              <a:ext cx="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877261" y="692696"/>
              <a:ext cx="540060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877261" y="692696"/>
              <a:ext cx="5400601"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877261" y="689963"/>
              <a:ext cx="5400600" cy="54006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 name="Straight Connector 4"/>
          <p:cNvCxnSpPr>
            <a:endCxn id="7" idx="3"/>
          </p:cNvCxnSpPr>
          <p:nvPr/>
        </p:nvCxnSpPr>
        <p:spPr>
          <a:xfrm>
            <a:off x="1877261" y="1196752"/>
            <a:ext cx="5400600" cy="219624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7" idx="3"/>
          </p:cNvCxnSpPr>
          <p:nvPr/>
        </p:nvCxnSpPr>
        <p:spPr>
          <a:xfrm flipV="1">
            <a:off x="1877261" y="3392996"/>
            <a:ext cx="5400600" cy="221283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7" idx="1"/>
          </p:cNvCxnSpPr>
          <p:nvPr/>
        </p:nvCxnSpPr>
        <p:spPr>
          <a:xfrm flipV="1">
            <a:off x="1877261" y="1196752"/>
            <a:ext cx="5403333" cy="219624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7" idx="1"/>
          </p:cNvCxnSpPr>
          <p:nvPr/>
        </p:nvCxnSpPr>
        <p:spPr>
          <a:xfrm>
            <a:off x="1877261" y="3392996"/>
            <a:ext cx="5403333" cy="221283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rot="16200000">
            <a:off x="2593331" y="5230662"/>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rot="16200000">
            <a:off x="4487211" y="6036415"/>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rot="16200000">
            <a:off x="6401371" y="1418934"/>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p:nvPr/>
        </p:nvSpPr>
        <p:spPr>
          <a:xfrm rot="16200000">
            <a:off x="2585259" y="1414238"/>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rot="16200000">
            <a:off x="4487211" y="622150"/>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rot="16200000">
            <a:off x="6401371" y="5222278"/>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Straight Connector 46"/>
          <p:cNvCxnSpPr/>
          <p:nvPr/>
        </p:nvCxnSpPr>
        <p:spPr>
          <a:xfrm rot="16200000">
            <a:off x="766745" y="2299069"/>
            <a:ext cx="5400600" cy="219624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V="1">
            <a:off x="2985139" y="2290775"/>
            <a:ext cx="5400600" cy="221283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V="1">
            <a:off x="765379" y="2297703"/>
            <a:ext cx="5403333" cy="219624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a:off x="2969917" y="2289408"/>
            <a:ext cx="5403333" cy="221283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44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up)">
                                      <p:cBhvr>
                                        <p:cTn id="16" dur="2000"/>
                                        <p:tgtEl>
                                          <p:spTgt spid="48"/>
                                        </p:tgtEl>
                                      </p:cBhvr>
                                    </p:animEffect>
                                  </p:childTnLst>
                                </p:cTn>
                              </p:par>
                            </p:childTnLst>
                          </p:cTn>
                        </p:par>
                        <p:par>
                          <p:cTn id="17" fill="hold">
                            <p:stCondLst>
                              <p:cond delay="2000"/>
                            </p:stCondLst>
                            <p:childTnLst>
                              <p:par>
                                <p:cTn id="18" presetID="10" presetClass="exit" presetSubtype="0" fill="hold" grpId="1" nodeType="afterEffect">
                                  <p:stCondLst>
                                    <p:cond delay="0"/>
                                  </p:stCondLst>
                                  <p:childTnLst>
                                    <p:animEffect transition="out" filter="fade">
                                      <p:cBhvr>
                                        <p:cTn id="19" dur="500"/>
                                        <p:tgtEl>
                                          <p:spTgt spid="45"/>
                                        </p:tgtEl>
                                      </p:cBhvr>
                                    </p:animEffect>
                                    <p:set>
                                      <p:cBhvr>
                                        <p:cTn id="20" dur="1" fill="hold">
                                          <p:stCondLst>
                                            <p:cond delay="499"/>
                                          </p:stCondLst>
                                        </p:cTn>
                                        <p:tgtEl>
                                          <p:spTgt spid="45"/>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46"/>
                                        </p:tgtEl>
                                      </p:cBhvr>
                                    </p:animEffect>
                                    <p:set>
                                      <p:cBhvr>
                                        <p:cTn id="23" dur="1" fill="hold">
                                          <p:stCondLst>
                                            <p:cond delay="499"/>
                                          </p:stCondLst>
                                        </p:cTn>
                                        <p:tgtEl>
                                          <p:spTgt spid="4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up)">
                                      <p:cBhvr>
                                        <p:cTn id="37" dur="2000"/>
                                        <p:tgtEl>
                                          <p:spTgt spid="49"/>
                                        </p:tgtEl>
                                      </p:cBhvr>
                                    </p:animEffect>
                                  </p:childTnLst>
                                </p:cTn>
                              </p:par>
                            </p:childTnLst>
                          </p:cTn>
                        </p:par>
                        <p:par>
                          <p:cTn id="38" fill="hold">
                            <p:stCondLst>
                              <p:cond delay="2000"/>
                            </p:stCondLst>
                            <p:childTnLst>
                              <p:par>
                                <p:cTn id="39" presetID="10" presetClass="exit" presetSubtype="0" fill="hold" grpId="1" nodeType="afterEffect">
                                  <p:stCondLst>
                                    <p:cond delay="0"/>
                                  </p:stCondLst>
                                  <p:childTnLst>
                                    <p:animEffect transition="out" filter="fade">
                                      <p:cBhvr>
                                        <p:cTn id="40" dur="500"/>
                                        <p:tgtEl>
                                          <p:spTgt spid="44"/>
                                        </p:tgtEl>
                                      </p:cBhvr>
                                    </p:animEffect>
                                    <p:set>
                                      <p:cBhvr>
                                        <p:cTn id="41" dur="1" fill="hold">
                                          <p:stCondLst>
                                            <p:cond delay="499"/>
                                          </p:stCondLst>
                                        </p:cTn>
                                        <p:tgtEl>
                                          <p:spTgt spid="44"/>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42"/>
                                        </p:tgtEl>
                                      </p:cBhvr>
                                    </p:animEffect>
                                    <p:set>
                                      <p:cBhvr>
                                        <p:cTn id="44" dur="1" fill="hold">
                                          <p:stCondLst>
                                            <p:cond delay="499"/>
                                          </p:stCondLst>
                                        </p:cTn>
                                        <p:tgtEl>
                                          <p:spTgt spid="4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2" nodeType="click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500"/>
                                        <p:tgtEl>
                                          <p:spTgt spid="45"/>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up)">
                                      <p:cBhvr>
                                        <p:cTn id="58" dur="2000"/>
                                        <p:tgtEl>
                                          <p:spTgt spid="47"/>
                                        </p:tgtEl>
                                      </p:cBhvr>
                                    </p:animEffect>
                                  </p:childTnLst>
                                </p:cTn>
                              </p:par>
                            </p:childTnLst>
                          </p:cTn>
                        </p:par>
                        <p:par>
                          <p:cTn id="59" fill="hold">
                            <p:stCondLst>
                              <p:cond delay="2000"/>
                            </p:stCondLst>
                            <p:childTnLst>
                              <p:par>
                                <p:cTn id="60" presetID="10" presetClass="exit" presetSubtype="0" fill="hold" grpId="3" nodeType="afterEffect">
                                  <p:stCondLst>
                                    <p:cond delay="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39"/>
                                        </p:tgtEl>
                                      </p:cBhvr>
                                    </p:animEffect>
                                    <p:set>
                                      <p:cBhvr>
                                        <p:cTn id="65" dur="1" fill="hold">
                                          <p:stCondLst>
                                            <p:cond delay="499"/>
                                          </p:stCondLst>
                                        </p:cTn>
                                        <p:tgtEl>
                                          <p:spTgt spid="3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fade">
                                      <p:cBhvr>
                                        <p:cTn id="70" dur="500"/>
                                        <p:tgtEl>
                                          <p:spTgt spid="43"/>
                                        </p:tgtEl>
                                      </p:cBhvr>
                                    </p:animEffect>
                                  </p:childTnLst>
                                </p:cTn>
                              </p:par>
                            </p:childTnLst>
                          </p:cTn>
                        </p:par>
                        <p:par>
                          <p:cTn id="71" fill="hold">
                            <p:stCondLst>
                              <p:cond delay="500"/>
                            </p:stCondLst>
                            <p:childTnLst>
                              <p:par>
                                <p:cTn id="72" presetID="10" presetClass="entr" presetSubtype="0" fill="hold" grpId="2" nodeType="after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500"/>
                                        <p:tgtEl>
                                          <p:spTgt spid="4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wipe(up)">
                                      <p:cBhvr>
                                        <p:cTn id="79" dur="2000"/>
                                        <p:tgtEl>
                                          <p:spTgt spid="50"/>
                                        </p:tgtEl>
                                      </p:cBhvr>
                                    </p:animEffect>
                                  </p:childTnLst>
                                </p:cTn>
                              </p:par>
                            </p:childTnLst>
                          </p:cTn>
                        </p:par>
                        <p:par>
                          <p:cTn id="80" fill="hold">
                            <p:stCondLst>
                              <p:cond delay="2000"/>
                            </p:stCondLst>
                            <p:childTnLst>
                              <p:par>
                                <p:cTn id="81" presetID="10" presetClass="exit" presetSubtype="0" fill="hold" grpId="1" nodeType="afterEffect">
                                  <p:stCondLst>
                                    <p:cond delay="0"/>
                                  </p:stCondLst>
                                  <p:childTnLst>
                                    <p:animEffect transition="out" filter="fade">
                                      <p:cBhvr>
                                        <p:cTn id="82" dur="500"/>
                                        <p:tgtEl>
                                          <p:spTgt spid="43"/>
                                        </p:tgtEl>
                                      </p:cBhvr>
                                    </p:animEffect>
                                    <p:set>
                                      <p:cBhvr>
                                        <p:cTn id="83" dur="1" fill="hold">
                                          <p:stCondLst>
                                            <p:cond delay="499"/>
                                          </p:stCondLst>
                                        </p:cTn>
                                        <p:tgtEl>
                                          <p:spTgt spid="43"/>
                                        </p:tgtEl>
                                        <p:attrNameLst>
                                          <p:attrName>style.visibility</p:attrName>
                                        </p:attrNameLst>
                                      </p:cBhvr>
                                      <p:to>
                                        <p:strVal val="hidden"/>
                                      </p:to>
                                    </p:set>
                                  </p:childTnLst>
                                </p:cTn>
                              </p:par>
                              <p:par>
                                <p:cTn id="84" presetID="10" presetClass="exit" presetSubtype="0" fill="hold" grpId="3" nodeType="withEffect">
                                  <p:stCondLst>
                                    <p:cond delay="0"/>
                                  </p:stCondLst>
                                  <p:childTnLst>
                                    <p:animEffect transition="out" filter="fade">
                                      <p:cBhvr>
                                        <p:cTn id="85" dur="500"/>
                                        <p:tgtEl>
                                          <p:spTgt spid="42"/>
                                        </p:tgtEl>
                                      </p:cBhvr>
                                    </p:animEffect>
                                    <p:set>
                                      <p:cBhvr>
                                        <p:cTn id="86"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42" grpId="0" animBg="1"/>
      <p:bldP spid="42" grpId="1" animBg="1"/>
      <p:bldP spid="42" grpId="2" animBg="1"/>
      <p:bldP spid="42" grpId="3" animBg="1"/>
      <p:bldP spid="43" grpId="0" animBg="1"/>
      <p:bldP spid="43" grpId="1" animBg="1"/>
      <p:bldP spid="44" grpId="0" animBg="1"/>
      <p:bldP spid="44" grpId="1" animBg="1"/>
      <p:bldP spid="45" grpId="0" animBg="1"/>
      <p:bldP spid="45" grpId="1" animBg="1"/>
      <p:bldP spid="45" grpId="2" animBg="1"/>
      <p:bldP spid="45" grpId="3" animBg="1"/>
      <p:bldP spid="46" grpId="0" animBg="1"/>
      <p:bldP spid="4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islamic patterns"/>
          <p:cNvSpPr>
            <a:spLocks noChangeAspect="1" noChangeArrowheads="1"/>
          </p:cNvSpPr>
          <p:nvPr/>
        </p:nvSpPr>
        <p:spPr bwMode="auto">
          <a:xfrm>
            <a:off x="155575" y="-1608138"/>
            <a:ext cx="4486275"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32" y="0"/>
            <a:ext cx="9162332" cy="6871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6300609"/>
            <a:ext cx="9144000" cy="461665"/>
          </a:xfrm>
          <a:prstGeom prst="rect">
            <a:avLst/>
          </a:prstGeom>
          <a:solidFill>
            <a:schemeClr val="bg1"/>
          </a:solidFill>
        </p:spPr>
        <p:txBody>
          <a:bodyPr wrap="square">
            <a:spAutoFit/>
          </a:bodyPr>
          <a:lstStyle/>
          <a:p>
            <a:pPr algn="ctr"/>
            <a:r>
              <a:rPr lang="en-GB" sz="2400" b="1" dirty="0"/>
              <a:t>The </a:t>
            </a:r>
            <a:r>
              <a:rPr lang="en-GB" sz="2400" b="1" dirty="0" smtClean="0"/>
              <a:t>roof </a:t>
            </a:r>
            <a:r>
              <a:rPr lang="en-GB" sz="2400" b="1" dirty="0"/>
              <a:t>of </a:t>
            </a:r>
            <a:r>
              <a:rPr lang="en-GB" sz="2400" b="1" dirty="0" smtClean="0"/>
              <a:t> the Tomb of Hafez, Shiraz, Iran</a:t>
            </a:r>
            <a:endParaRPr lang="en-GB" sz="2400" b="1" dirty="0"/>
          </a:p>
        </p:txBody>
      </p:sp>
    </p:spTree>
    <p:extLst>
      <p:ext uri="{BB962C8B-B14F-4D97-AF65-F5344CB8AC3E}">
        <p14:creationId xmlns:p14="http://schemas.microsoft.com/office/powerpoint/2010/main" val="29941294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77261" y="689963"/>
            <a:ext cx="5403333" cy="5407529"/>
            <a:chOff x="1877261" y="689963"/>
            <a:chExt cx="5403333" cy="5407529"/>
          </a:xfrm>
        </p:grpSpPr>
        <p:grpSp>
          <p:nvGrpSpPr>
            <p:cNvPr id="22" name="Group 21"/>
            <p:cNvGrpSpPr/>
            <p:nvPr/>
          </p:nvGrpSpPr>
          <p:grpSpPr>
            <a:xfrm>
              <a:off x="1877261" y="689963"/>
              <a:ext cx="5400601" cy="5403333"/>
              <a:chOff x="1877261" y="689963"/>
              <a:chExt cx="5400601" cy="5403333"/>
            </a:xfrm>
          </p:grpSpPr>
          <p:cxnSp>
            <p:nvCxnSpPr>
              <p:cNvPr id="4" name="Straight Connector 3"/>
              <p:cNvCxnSpPr>
                <a:stCxn id="7" idx="1"/>
                <a:endCxn id="7" idx="3"/>
              </p:cNvCxnSpPr>
              <p:nvPr/>
            </p:nvCxnSpPr>
            <p:spPr>
              <a:xfrm>
                <a:off x="1877261" y="3392996"/>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77261" y="692696"/>
                <a:ext cx="5400600" cy="540060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a:endCxn id="7" idx="2"/>
              </p:cNvCxnSpPr>
              <p:nvPr/>
            </p:nvCxnSpPr>
            <p:spPr>
              <a:xfrm>
                <a:off x="4577561" y="692696"/>
                <a:ext cx="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877261" y="692696"/>
                <a:ext cx="540060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877261" y="692696"/>
                <a:ext cx="5400601"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877261" y="689963"/>
                <a:ext cx="5400600" cy="54006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 name="Straight Connector 4"/>
            <p:cNvCxnSpPr>
              <a:endCxn id="7" idx="3"/>
            </p:cNvCxnSpPr>
            <p:nvPr/>
          </p:nvCxnSpPr>
          <p:spPr>
            <a:xfrm>
              <a:off x="1877261" y="1196752"/>
              <a:ext cx="5400600" cy="219624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7" idx="3"/>
            </p:cNvCxnSpPr>
            <p:nvPr/>
          </p:nvCxnSpPr>
          <p:spPr>
            <a:xfrm flipV="1">
              <a:off x="1877261" y="3392996"/>
              <a:ext cx="5400600" cy="221283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7" idx="1"/>
            </p:cNvCxnSpPr>
            <p:nvPr/>
          </p:nvCxnSpPr>
          <p:spPr>
            <a:xfrm flipV="1">
              <a:off x="1877261" y="1196752"/>
              <a:ext cx="5403333" cy="219624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7" idx="1"/>
            </p:cNvCxnSpPr>
            <p:nvPr/>
          </p:nvCxnSpPr>
          <p:spPr>
            <a:xfrm>
              <a:off x="1877261" y="3392996"/>
              <a:ext cx="5403333" cy="221283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a:off x="766745" y="2299069"/>
              <a:ext cx="5400600" cy="219624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V="1">
              <a:off x="2985139" y="2290775"/>
              <a:ext cx="5400600" cy="221283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V="1">
              <a:off x="765379" y="2297703"/>
              <a:ext cx="5403333" cy="219624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a:off x="2969917" y="2289408"/>
              <a:ext cx="5403333" cy="221283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1891116" y="1196752"/>
            <a:ext cx="5372890" cy="1098122"/>
            <a:chOff x="1891116" y="1196752"/>
            <a:chExt cx="5372890" cy="1098122"/>
          </a:xfrm>
        </p:grpSpPr>
        <p:cxnSp>
          <p:nvCxnSpPr>
            <p:cNvPr id="6" name="Straight Connector 5"/>
            <p:cNvCxnSpPr/>
            <p:nvPr/>
          </p:nvCxnSpPr>
          <p:spPr>
            <a:xfrm>
              <a:off x="1891116" y="1196752"/>
              <a:ext cx="2700300" cy="1098122"/>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565167" y="1196752"/>
              <a:ext cx="2698839" cy="1098122"/>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rot="5400000">
            <a:off x="3535566" y="2824614"/>
            <a:ext cx="5372890" cy="1098122"/>
            <a:chOff x="1891116" y="1196752"/>
            <a:chExt cx="5372890" cy="1098122"/>
          </a:xfrm>
        </p:grpSpPr>
        <p:cxnSp>
          <p:nvCxnSpPr>
            <p:cNvPr id="31" name="Straight Connector 30"/>
            <p:cNvCxnSpPr/>
            <p:nvPr/>
          </p:nvCxnSpPr>
          <p:spPr>
            <a:xfrm>
              <a:off x="1891116" y="1196752"/>
              <a:ext cx="2700300" cy="1098122"/>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565167" y="1196752"/>
              <a:ext cx="2698839" cy="1098122"/>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rot="10800000">
            <a:off x="1877262" y="4488384"/>
            <a:ext cx="5372890" cy="1098122"/>
            <a:chOff x="1891116" y="1196752"/>
            <a:chExt cx="5372890" cy="1098122"/>
          </a:xfrm>
        </p:grpSpPr>
        <p:cxnSp>
          <p:nvCxnSpPr>
            <p:cNvPr id="35" name="Straight Connector 34"/>
            <p:cNvCxnSpPr/>
            <p:nvPr/>
          </p:nvCxnSpPr>
          <p:spPr>
            <a:xfrm>
              <a:off x="1891116" y="1196752"/>
              <a:ext cx="2700300" cy="1098122"/>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565167" y="1196752"/>
              <a:ext cx="2698839" cy="1098122"/>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rot="16200000">
            <a:off x="218957" y="2830080"/>
            <a:ext cx="5372890" cy="1098122"/>
            <a:chOff x="1891116" y="1196752"/>
            <a:chExt cx="5372890" cy="1098122"/>
          </a:xfrm>
        </p:grpSpPr>
        <p:cxnSp>
          <p:nvCxnSpPr>
            <p:cNvPr id="38" name="Straight Connector 37"/>
            <p:cNvCxnSpPr/>
            <p:nvPr/>
          </p:nvCxnSpPr>
          <p:spPr>
            <a:xfrm>
              <a:off x="1891116" y="1196752"/>
              <a:ext cx="2700300" cy="1098122"/>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4565167" y="1196752"/>
              <a:ext cx="2698839" cy="1098122"/>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359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20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up)">
                                      <p:cBhvr>
                                        <p:cTn id="16" dur="2000"/>
                                        <p:tgtEl>
                                          <p:spTgt spid="37"/>
                                        </p:tgtEl>
                                      </p:cBhvr>
                                    </p:animEffect>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up)">
                                      <p:cBhvr>
                                        <p:cTn id="20"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77261" y="687230"/>
            <a:ext cx="5403333" cy="5410262"/>
            <a:chOff x="1877261" y="687230"/>
            <a:chExt cx="5403333" cy="5410262"/>
          </a:xfrm>
        </p:grpSpPr>
        <p:grpSp>
          <p:nvGrpSpPr>
            <p:cNvPr id="2" name="Group 1"/>
            <p:cNvGrpSpPr/>
            <p:nvPr/>
          </p:nvGrpSpPr>
          <p:grpSpPr>
            <a:xfrm>
              <a:off x="1877261" y="689963"/>
              <a:ext cx="5403333" cy="5407529"/>
              <a:chOff x="1877261" y="689963"/>
              <a:chExt cx="5403333" cy="5407529"/>
            </a:xfrm>
          </p:grpSpPr>
          <p:grpSp>
            <p:nvGrpSpPr>
              <p:cNvPr id="22" name="Group 21"/>
              <p:cNvGrpSpPr/>
              <p:nvPr/>
            </p:nvGrpSpPr>
            <p:grpSpPr>
              <a:xfrm>
                <a:off x="1877261" y="689963"/>
                <a:ext cx="5400601" cy="5403333"/>
                <a:chOff x="1877261" y="689963"/>
                <a:chExt cx="5400601" cy="5403333"/>
              </a:xfrm>
            </p:grpSpPr>
            <p:cxnSp>
              <p:nvCxnSpPr>
                <p:cNvPr id="4" name="Straight Connector 3"/>
                <p:cNvCxnSpPr>
                  <a:stCxn id="7" idx="1"/>
                  <a:endCxn id="7" idx="3"/>
                </p:cNvCxnSpPr>
                <p:nvPr/>
              </p:nvCxnSpPr>
              <p:spPr>
                <a:xfrm>
                  <a:off x="1877261" y="3392996"/>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77261" y="692696"/>
                  <a:ext cx="5400600" cy="540060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a:endCxn id="7" idx="2"/>
                </p:cNvCxnSpPr>
                <p:nvPr/>
              </p:nvCxnSpPr>
              <p:spPr>
                <a:xfrm>
                  <a:off x="4577561" y="692696"/>
                  <a:ext cx="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877261" y="692696"/>
                  <a:ext cx="540060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877261" y="692696"/>
                  <a:ext cx="5400601"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877261" y="689963"/>
                  <a:ext cx="5400600" cy="54006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 name="Straight Connector 4"/>
              <p:cNvCxnSpPr>
                <a:endCxn id="7" idx="3"/>
              </p:cNvCxnSpPr>
              <p:nvPr/>
            </p:nvCxnSpPr>
            <p:spPr>
              <a:xfrm>
                <a:off x="1877261" y="1196752"/>
                <a:ext cx="5400600" cy="219624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7" idx="3"/>
              </p:cNvCxnSpPr>
              <p:nvPr/>
            </p:nvCxnSpPr>
            <p:spPr>
              <a:xfrm flipV="1">
                <a:off x="1877261" y="3392996"/>
                <a:ext cx="5400600" cy="221283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7" idx="1"/>
              </p:cNvCxnSpPr>
              <p:nvPr/>
            </p:nvCxnSpPr>
            <p:spPr>
              <a:xfrm flipV="1">
                <a:off x="1877261" y="1196752"/>
                <a:ext cx="5403333" cy="219624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7" idx="1"/>
              </p:cNvCxnSpPr>
              <p:nvPr/>
            </p:nvCxnSpPr>
            <p:spPr>
              <a:xfrm>
                <a:off x="1877261" y="3392996"/>
                <a:ext cx="5403333" cy="221283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a:off x="766745" y="2299069"/>
                <a:ext cx="5400600" cy="219624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V="1">
                <a:off x="2985139" y="2290775"/>
                <a:ext cx="5400600" cy="221283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V="1">
                <a:off x="765379" y="2297703"/>
                <a:ext cx="5403333" cy="219624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a:off x="2969917" y="2289408"/>
                <a:ext cx="5403333" cy="221283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1891116" y="1196752"/>
              <a:ext cx="5372890" cy="1098122"/>
              <a:chOff x="1891116" y="1196752"/>
              <a:chExt cx="5372890" cy="1098122"/>
            </a:xfrm>
          </p:grpSpPr>
          <p:cxnSp>
            <p:nvCxnSpPr>
              <p:cNvPr id="6" name="Straight Connector 5"/>
              <p:cNvCxnSpPr/>
              <p:nvPr/>
            </p:nvCxnSpPr>
            <p:spPr>
              <a:xfrm>
                <a:off x="1891116" y="1196752"/>
                <a:ext cx="2700300" cy="109812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565167" y="1196752"/>
                <a:ext cx="2698839" cy="109812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rot="5400000">
              <a:off x="3535566" y="2824614"/>
              <a:ext cx="5372890" cy="1098122"/>
              <a:chOff x="1891116" y="1196752"/>
              <a:chExt cx="5372890" cy="1098122"/>
            </a:xfrm>
          </p:grpSpPr>
          <p:cxnSp>
            <p:nvCxnSpPr>
              <p:cNvPr id="31" name="Straight Connector 30"/>
              <p:cNvCxnSpPr/>
              <p:nvPr/>
            </p:nvCxnSpPr>
            <p:spPr>
              <a:xfrm>
                <a:off x="1891116" y="1196752"/>
                <a:ext cx="2700300" cy="109812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565167" y="1196752"/>
                <a:ext cx="2698839" cy="109812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rot="10800000">
              <a:off x="1877262" y="4488384"/>
              <a:ext cx="5372890" cy="1098122"/>
              <a:chOff x="1891116" y="1196752"/>
              <a:chExt cx="5372890" cy="1098122"/>
            </a:xfrm>
          </p:grpSpPr>
          <p:cxnSp>
            <p:nvCxnSpPr>
              <p:cNvPr id="35" name="Straight Connector 34"/>
              <p:cNvCxnSpPr/>
              <p:nvPr/>
            </p:nvCxnSpPr>
            <p:spPr>
              <a:xfrm>
                <a:off x="1891116" y="1196752"/>
                <a:ext cx="2700300" cy="109812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565167" y="1196752"/>
                <a:ext cx="2698839" cy="109812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rot="16200000">
              <a:off x="218957" y="2830080"/>
              <a:ext cx="5372890" cy="1098122"/>
              <a:chOff x="1891116" y="1196752"/>
              <a:chExt cx="5372890" cy="1098122"/>
            </a:xfrm>
          </p:grpSpPr>
          <p:cxnSp>
            <p:nvCxnSpPr>
              <p:cNvPr id="38" name="Straight Connector 37"/>
              <p:cNvCxnSpPr/>
              <p:nvPr/>
            </p:nvCxnSpPr>
            <p:spPr>
              <a:xfrm>
                <a:off x="1891116" y="1196752"/>
                <a:ext cx="2700300" cy="109812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4565167" y="1196752"/>
                <a:ext cx="2698839" cy="109812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25" name="Group 24"/>
          <p:cNvGrpSpPr/>
          <p:nvPr/>
        </p:nvGrpSpPr>
        <p:grpSpPr>
          <a:xfrm>
            <a:off x="1896582" y="689963"/>
            <a:ext cx="2680979" cy="2712883"/>
            <a:chOff x="1896582" y="689963"/>
            <a:chExt cx="2680979" cy="2712883"/>
          </a:xfrm>
        </p:grpSpPr>
        <p:cxnSp>
          <p:nvCxnSpPr>
            <p:cNvPr id="9" name="Straight Connector 8"/>
            <p:cNvCxnSpPr/>
            <p:nvPr/>
          </p:nvCxnSpPr>
          <p:spPr>
            <a:xfrm flipV="1">
              <a:off x="1896582" y="2609203"/>
              <a:ext cx="1872208" cy="793643"/>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21" idx="0"/>
            </p:cNvCxnSpPr>
            <p:nvPr/>
          </p:nvCxnSpPr>
          <p:spPr>
            <a:xfrm flipV="1">
              <a:off x="3735614" y="689963"/>
              <a:ext cx="841947" cy="1946949"/>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rot="5400000">
            <a:off x="4580930" y="704454"/>
            <a:ext cx="2680979" cy="2712883"/>
            <a:chOff x="1896582" y="689963"/>
            <a:chExt cx="2680979" cy="2712883"/>
          </a:xfrm>
        </p:grpSpPr>
        <p:cxnSp>
          <p:nvCxnSpPr>
            <p:cNvPr id="53" name="Straight Connector 52"/>
            <p:cNvCxnSpPr/>
            <p:nvPr/>
          </p:nvCxnSpPr>
          <p:spPr>
            <a:xfrm flipV="1">
              <a:off x="1896582" y="2609203"/>
              <a:ext cx="1872208" cy="793643"/>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3735614" y="689963"/>
              <a:ext cx="841947" cy="1946949"/>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rot="10800000">
            <a:off x="4555317" y="3394267"/>
            <a:ext cx="2680979" cy="2712883"/>
            <a:chOff x="1896582" y="689963"/>
            <a:chExt cx="2680979" cy="2712883"/>
          </a:xfrm>
        </p:grpSpPr>
        <p:cxnSp>
          <p:nvCxnSpPr>
            <p:cNvPr id="56" name="Straight Connector 55"/>
            <p:cNvCxnSpPr/>
            <p:nvPr/>
          </p:nvCxnSpPr>
          <p:spPr>
            <a:xfrm flipV="1">
              <a:off x="1896582" y="2609203"/>
              <a:ext cx="1872208" cy="793643"/>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3735614" y="689963"/>
              <a:ext cx="841947" cy="1946949"/>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rot="16200000">
            <a:off x="1888923" y="3382510"/>
            <a:ext cx="2680979" cy="2712883"/>
            <a:chOff x="1896582" y="689963"/>
            <a:chExt cx="2680979" cy="2712883"/>
          </a:xfrm>
        </p:grpSpPr>
        <p:cxnSp>
          <p:nvCxnSpPr>
            <p:cNvPr id="59" name="Straight Connector 58"/>
            <p:cNvCxnSpPr/>
            <p:nvPr/>
          </p:nvCxnSpPr>
          <p:spPr>
            <a:xfrm flipV="1">
              <a:off x="1896582" y="2609203"/>
              <a:ext cx="1872208" cy="793643"/>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3735614" y="689963"/>
              <a:ext cx="841947" cy="1946949"/>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9507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2000"/>
                                        <p:tgtEl>
                                          <p:spTgt spid="2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up)">
                                      <p:cBhvr>
                                        <p:cTn id="11" dur="2000"/>
                                        <p:tgtEl>
                                          <p:spTgt spid="52"/>
                                        </p:tgtEl>
                                      </p:cBhvr>
                                    </p:animEffect>
                                  </p:childTnLst>
                                </p:cTn>
                              </p:par>
                            </p:childTnLst>
                          </p:cTn>
                        </p:par>
                        <p:par>
                          <p:cTn id="12" fill="hold">
                            <p:stCondLst>
                              <p:cond delay="4000"/>
                            </p:stCondLst>
                            <p:childTnLst>
                              <p:par>
                                <p:cTn id="13" presetID="22" presetClass="entr" presetSubtype="2" fill="hold"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right)">
                                      <p:cBhvr>
                                        <p:cTn id="15" dur="2000"/>
                                        <p:tgtEl>
                                          <p:spTgt spid="55"/>
                                        </p:tgtEl>
                                      </p:cBhvr>
                                    </p:animEffect>
                                  </p:childTnLst>
                                </p:cTn>
                              </p:par>
                            </p:childTnLst>
                          </p:cTn>
                        </p:par>
                        <p:par>
                          <p:cTn id="16" fill="hold">
                            <p:stCondLst>
                              <p:cond delay="6000"/>
                            </p:stCondLst>
                            <p:childTnLst>
                              <p:par>
                                <p:cTn id="17" presetID="22" presetClass="entr" presetSubtype="4"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down)">
                                      <p:cBhvr>
                                        <p:cTn id="19" dur="2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77261" y="689963"/>
            <a:ext cx="5403333" cy="5407529"/>
            <a:chOff x="1877261" y="689963"/>
            <a:chExt cx="5403333" cy="5407529"/>
          </a:xfrm>
        </p:grpSpPr>
        <p:grpSp>
          <p:nvGrpSpPr>
            <p:cNvPr id="22" name="Group 21"/>
            <p:cNvGrpSpPr/>
            <p:nvPr/>
          </p:nvGrpSpPr>
          <p:grpSpPr>
            <a:xfrm>
              <a:off x="1877261" y="689963"/>
              <a:ext cx="5400601" cy="5403333"/>
              <a:chOff x="1877261" y="689963"/>
              <a:chExt cx="5400601" cy="5403333"/>
            </a:xfrm>
          </p:grpSpPr>
          <p:cxnSp>
            <p:nvCxnSpPr>
              <p:cNvPr id="4" name="Straight Connector 3"/>
              <p:cNvCxnSpPr>
                <a:stCxn id="7" idx="1"/>
                <a:endCxn id="7" idx="3"/>
              </p:cNvCxnSpPr>
              <p:nvPr/>
            </p:nvCxnSpPr>
            <p:spPr>
              <a:xfrm>
                <a:off x="1877261" y="3392996"/>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77261" y="692696"/>
                <a:ext cx="5400600" cy="540060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a:endCxn id="7" idx="2"/>
              </p:cNvCxnSpPr>
              <p:nvPr/>
            </p:nvCxnSpPr>
            <p:spPr>
              <a:xfrm>
                <a:off x="4577561" y="692696"/>
                <a:ext cx="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877261" y="692696"/>
                <a:ext cx="540060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877261" y="692696"/>
                <a:ext cx="5400601"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877261" y="689963"/>
                <a:ext cx="5400600" cy="54006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 name="Straight Connector 4"/>
            <p:cNvCxnSpPr>
              <a:endCxn id="7" idx="3"/>
            </p:cNvCxnSpPr>
            <p:nvPr/>
          </p:nvCxnSpPr>
          <p:spPr>
            <a:xfrm>
              <a:off x="1877261" y="1196752"/>
              <a:ext cx="5400600" cy="219624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7" idx="3"/>
            </p:cNvCxnSpPr>
            <p:nvPr/>
          </p:nvCxnSpPr>
          <p:spPr>
            <a:xfrm flipV="1">
              <a:off x="1877261" y="3392996"/>
              <a:ext cx="5400600" cy="221283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7" idx="1"/>
            </p:cNvCxnSpPr>
            <p:nvPr/>
          </p:nvCxnSpPr>
          <p:spPr>
            <a:xfrm flipV="1">
              <a:off x="1877261" y="1196752"/>
              <a:ext cx="5403333" cy="219624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7" idx="1"/>
            </p:cNvCxnSpPr>
            <p:nvPr/>
          </p:nvCxnSpPr>
          <p:spPr>
            <a:xfrm>
              <a:off x="1877261" y="3392996"/>
              <a:ext cx="5403333" cy="221283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a:off x="766745" y="2299069"/>
              <a:ext cx="5400600" cy="219624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V="1">
              <a:off x="2985139" y="2290775"/>
              <a:ext cx="5400600" cy="221283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V="1">
              <a:off x="765379" y="2297703"/>
              <a:ext cx="5403333" cy="219624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a:off x="2969917" y="2289408"/>
              <a:ext cx="5403333" cy="221283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1891116" y="1196752"/>
            <a:ext cx="5372890" cy="1098122"/>
            <a:chOff x="1891116" y="1196752"/>
            <a:chExt cx="5372890" cy="1098122"/>
          </a:xfrm>
        </p:grpSpPr>
        <p:cxnSp>
          <p:nvCxnSpPr>
            <p:cNvPr id="6" name="Straight Connector 5"/>
            <p:cNvCxnSpPr/>
            <p:nvPr/>
          </p:nvCxnSpPr>
          <p:spPr>
            <a:xfrm>
              <a:off x="1891116" y="1196752"/>
              <a:ext cx="2700300" cy="1098122"/>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565167" y="1196752"/>
              <a:ext cx="2698839" cy="1098122"/>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rot="5400000">
            <a:off x="3535566" y="2824614"/>
            <a:ext cx="5372890" cy="1098122"/>
            <a:chOff x="1891116" y="1196752"/>
            <a:chExt cx="5372890" cy="1098122"/>
          </a:xfrm>
        </p:grpSpPr>
        <p:cxnSp>
          <p:nvCxnSpPr>
            <p:cNvPr id="31" name="Straight Connector 30"/>
            <p:cNvCxnSpPr/>
            <p:nvPr/>
          </p:nvCxnSpPr>
          <p:spPr>
            <a:xfrm>
              <a:off x="1891116" y="1196752"/>
              <a:ext cx="2700300" cy="1098122"/>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565167" y="1196752"/>
              <a:ext cx="2698839" cy="1098122"/>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rot="10800000">
            <a:off x="1877262" y="4488384"/>
            <a:ext cx="5372890" cy="1098122"/>
            <a:chOff x="1891116" y="1196752"/>
            <a:chExt cx="5372890" cy="1098122"/>
          </a:xfrm>
        </p:grpSpPr>
        <p:cxnSp>
          <p:nvCxnSpPr>
            <p:cNvPr id="35" name="Straight Connector 34"/>
            <p:cNvCxnSpPr/>
            <p:nvPr/>
          </p:nvCxnSpPr>
          <p:spPr>
            <a:xfrm>
              <a:off x="1891116" y="1196752"/>
              <a:ext cx="2700300" cy="1098122"/>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565167" y="1196752"/>
              <a:ext cx="2698839" cy="1098122"/>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rot="16200000">
            <a:off x="218957" y="2830080"/>
            <a:ext cx="5372890" cy="1098122"/>
            <a:chOff x="1891116" y="1196752"/>
            <a:chExt cx="5372890" cy="1098122"/>
          </a:xfrm>
        </p:grpSpPr>
        <p:cxnSp>
          <p:nvCxnSpPr>
            <p:cNvPr id="38" name="Straight Connector 37"/>
            <p:cNvCxnSpPr/>
            <p:nvPr/>
          </p:nvCxnSpPr>
          <p:spPr>
            <a:xfrm>
              <a:off x="1891116" y="1196752"/>
              <a:ext cx="2700300" cy="1098122"/>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4565167" y="1196752"/>
              <a:ext cx="2698839" cy="1098122"/>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1896582" y="689963"/>
            <a:ext cx="2680979" cy="2712883"/>
            <a:chOff x="1896582" y="689963"/>
            <a:chExt cx="2680979" cy="2712883"/>
          </a:xfrm>
        </p:grpSpPr>
        <p:cxnSp>
          <p:nvCxnSpPr>
            <p:cNvPr id="9" name="Straight Connector 8"/>
            <p:cNvCxnSpPr/>
            <p:nvPr/>
          </p:nvCxnSpPr>
          <p:spPr>
            <a:xfrm flipV="1">
              <a:off x="1896582" y="2609203"/>
              <a:ext cx="1872208" cy="793643"/>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21" idx="0"/>
            </p:cNvCxnSpPr>
            <p:nvPr/>
          </p:nvCxnSpPr>
          <p:spPr>
            <a:xfrm flipV="1">
              <a:off x="3735614" y="689963"/>
              <a:ext cx="841947" cy="1946949"/>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rot="5400000">
            <a:off x="4580930" y="704454"/>
            <a:ext cx="2680979" cy="2712883"/>
            <a:chOff x="1896582" y="689963"/>
            <a:chExt cx="2680979" cy="2712883"/>
          </a:xfrm>
        </p:grpSpPr>
        <p:cxnSp>
          <p:nvCxnSpPr>
            <p:cNvPr id="53" name="Straight Connector 52"/>
            <p:cNvCxnSpPr/>
            <p:nvPr/>
          </p:nvCxnSpPr>
          <p:spPr>
            <a:xfrm flipV="1">
              <a:off x="1896582" y="2609203"/>
              <a:ext cx="1872208" cy="793643"/>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3735614" y="689963"/>
              <a:ext cx="841947" cy="1946949"/>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rot="10800000">
            <a:off x="4555317" y="3394267"/>
            <a:ext cx="2680979" cy="2712883"/>
            <a:chOff x="1896582" y="689963"/>
            <a:chExt cx="2680979" cy="2712883"/>
          </a:xfrm>
        </p:grpSpPr>
        <p:cxnSp>
          <p:nvCxnSpPr>
            <p:cNvPr id="56" name="Straight Connector 55"/>
            <p:cNvCxnSpPr/>
            <p:nvPr/>
          </p:nvCxnSpPr>
          <p:spPr>
            <a:xfrm flipV="1">
              <a:off x="1896582" y="2609203"/>
              <a:ext cx="1872208" cy="793643"/>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3735614" y="689963"/>
              <a:ext cx="841947" cy="1946949"/>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rot="16200000">
            <a:off x="1888923" y="3382510"/>
            <a:ext cx="2680979" cy="2712883"/>
            <a:chOff x="1896582" y="689963"/>
            <a:chExt cx="2680979" cy="2712883"/>
          </a:xfrm>
        </p:grpSpPr>
        <p:cxnSp>
          <p:nvCxnSpPr>
            <p:cNvPr id="59" name="Straight Connector 58"/>
            <p:cNvCxnSpPr/>
            <p:nvPr/>
          </p:nvCxnSpPr>
          <p:spPr>
            <a:xfrm flipV="1">
              <a:off x="1896582" y="2609203"/>
              <a:ext cx="1872208" cy="793643"/>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3735614" y="689963"/>
              <a:ext cx="841947" cy="1946949"/>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502609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872971" y="687230"/>
            <a:ext cx="5404890" cy="5419920"/>
            <a:chOff x="1872971" y="687230"/>
            <a:chExt cx="5404890" cy="5419920"/>
          </a:xfrm>
        </p:grpSpPr>
        <p:grpSp>
          <p:nvGrpSpPr>
            <p:cNvPr id="3" name="Group 2"/>
            <p:cNvGrpSpPr/>
            <p:nvPr/>
          </p:nvGrpSpPr>
          <p:grpSpPr>
            <a:xfrm>
              <a:off x="1877261" y="687230"/>
              <a:ext cx="5400600" cy="5406066"/>
              <a:chOff x="1877261" y="687230"/>
              <a:chExt cx="5400600" cy="5406066"/>
            </a:xfrm>
          </p:grpSpPr>
          <p:sp>
            <p:nvSpPr>
              <p:cNvPr id="7" name="Rectangle 6"/>
              <p:cNvSpPr/>
              <p:nvPr/>
            </p:nvSpPr>
            <p:spPr>
              <a:xfrm>
                <a:off x="1877261" y="692696"/>
                <a:ext cx="5400600" cy="54006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p:cNvGrpSpPr/>
              <p:nvPr/>
            </p:nvGrpSpPr>
            <p:grpSpPr>
              <a:xfrm>
                <a:off x="1891116" y="1196752"/>
                <a:ext cx="5372890" cy="1098122"/>
                <a:chOff x="1891116" y="1196752"/>
                <a:chExt cx="5372890" cy="1098122"/>
              </a:xfrm>
            </p:grpSpPr>
            <p:cxnSp>
              <p:nvCxnSpPr>
                <p:cNvPr id="6" name="Straight Connector 5"/>
                <p:cNvCxnSpPr/>
                <p:nvPr/>
              </p:nvCxnSpPr>
              <p:spPr>
                <a:xfrm>
                  <a:off x="1891116" y="1196752"/>
                  <a:ext cx="2700300" cy="109812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565167" y="1196752"/>
                  <a:ext cx="2698839" cy="109812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rot="5400000">
                <a:off x="3535566" y="2824614"/>
                <a:ext cx="5372890" cy="1098122"/>
                <a:chOff x="1891116" y="1196752"/>
                <a:chExt cx="5372890" cy="1098122"/>
              </a:xfrm>
            </p:grpSpPr>
            <p:cxnSp>
              <p:nvCxnSpPr>
                <p:cNvPr id="31" name="Straight Connector 30"/>
                <p:cNvCxnSpPr/>
                <p:nvPr/>
              </p:nvCxnSpPr>
              <p:spPr>
                <a:xfrm>
                  <a:off x="1891116" y="1196752"/>
                  <a:ext cx="2700300" cy="109812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565167" y="1196752"/>
                  <a:ext cx="2698839" cy="109812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rot="10800000">
                <a:off x="1877262" y="4488384"/>
                <a:ext cx="5372890" cy="1098122"/>
                <a:chOff x="1891116" y="1196752"/>
                <a:chExt cx="5372890" cy="1098122"/>
              </a:xfrm>
            </p:grpSpPr>
            <p:cxnSp>
              <p:nvCxnSpPr>
                <p:cNvPr id="35" name="Straight Connector 34"/>
                <p:cNvCxnSpPr/>
                <p:nvPr/>
              </p:nvCxnSpPr>
              <p:spPr>
                <a:xfrm>
                  <a:off x="1891116" y="1196752"/>
                  <a:ext cx="2700300" cy="109812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565167" y="1196752"/>
                  <a:ext cx="2698839" cy="109812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rot="16200000">
                <a:off x="218957" y="2830080"/>
                <a:ext cx="5372890" cy="1098122"/>
                <a:chOff x="1891116" y="1196752"/>
                <a:chExt cx="5372890" cy="1098122"/>
              </a:xfrm>
            </p:grpSpPr>
            <p:cxnSp>
              <p:nvCxnSpPr>
                <p:cNvPr id="38" name="Straight Connector 37"/>
                <p:cNvCxnSpPr/>
                <p:nvPr/>
              </p:nvCxnSpPr>
              <p:spPr>
                <a:xfrm>
                  <a:off x="1891116" y="1196752"/>
                  <a:ext cx="2700300" cy="109812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4565167" y="1196752"/>
                  <a:ext cx="2698839" cy="109812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5" name="Group 24"/>
            <p:cNvGrpSpPr/>
            <p:nvPr/>
          </p:nvGrpSpPr>
          <p:grpSpPr>
            <a:xfrm>
              <a:off x="1896582" y="689963"/>
              <a:ext cx="2680979" cy="2712883"/>
              <a:chOff x="1896582" y="689963"/>
              <a:chExt cx="2680979" cy="2712883"/>
            </a:xfrm>
          </p:grpSpPr>
          <p:cxnSp>
            <p:nvCxnSpPr>
              <p:cNvPr id="9" name="Straight Connector 8"/>
              <p:cNvCxnSpPr/>
              <p:nvPr/>
            </p:nvCxnSpPr>
            <p:spPr>
              <a:xfrm flipV="1">
                <a:off x="1896582" y="2609203"/>
                <a:ext cx="1872208" cy="79364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3735614" y="689963"/>
                <a:ext cx="841947" cy="194694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rot="5400000">
              <a:off x="4580930" y="704454"/>
              <a:ext cx="2680979" cy="2712883"/>
              <a:chOff x="1896582" y="689963"/>
              <a:chExt cx="2680979" cy="2712883"/>
            </a:xfrm>
          </p:grpSpPr>
          <p:cxnSp>
            <p:nvCxnSpPr>
              <p:cNvPr id="53" name="Straight Connector 52"/>
              <p:cNvCxnSpPr/>
              <p:nvPr/>
            </p:nvCxnSpPr>
            <p:spPr>
              <a:xfrm flipV="1">
                <a:off x="1896582" y="2609203"/>
                <a:ext cx="1872208" cy="79364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3735614" y="689963"/>
                <a:ext cx="841947" cy="194694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rot="10800000">
              <a:off x="4555317" y="3394267"/>
              <a:ext cx="2680979" cy="2712883"/>
              <a:chOff x="1896582" y="689963"/>
              <a:chExt cx="2680979" cy="2712883"/>
            </a:xfrm>
          </p:grpSpPr>
          <p:cxnSp>
            <p:nvCxnSpPr>
              <p:cNvPr id="56" name="Straight Connector 55"/>
              <p:cNvCxnSpPr/>
              <p:nvPr/>
            </p:nvCxnSpPr>
            <p:spPr>
              <a:xfrm flipV="1">
                <a:off x="1896582" y="2609203"/>
                <a:ext cx="1872208" cy="79364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3735614" y="689963"/>
                <a:ext cx="841947" cy="194694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rot="16200000">
              <a:off x="1888923" y="3382510"/>
              <a:ext cx="2680979" cy="2712883"/>
              <a:chOff x="1896582" y="689963"/>
              <a:chExt cx="2680979" cy="2712883"/>
            </a:xfrm>
          </p:grpSpPr>
          <p:cxnSp>
            <p:nvCxnSpPr>
              <p:cNvPr id="59" name="Straight Connector 58"/>
              <p:cNvCxnSpPr/>
              <p:nvPr/>
            </p:nvCxnSpPr>
            <p:spPr>
              <a:xfrm flipV="1">
                <a:off x="1896582" y="2609203"/>
                <a:ext cx="1872208" cy="79364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3735614" y="689963"/>
                <a:ext cx="841947" cy="194694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611779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S\.StaffHome$\Teacher\cgrandi\Documents\Artful Maths\Islamic Geometry\Cordoba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9354" y="2398644"/>
            <a:ext cx="2038468" cy="20384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S\.StaffHome$\Teacher\cgrandi\Documents\Artful Maths\Islamic Geometry\Cordoba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9354" y="400970"/>
            <a:ext cx="2038468" cy="20384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S\.StaffHome$\Teacher\cgrandi\Documents\Artful Maths\Islamic Geometry\Cordoba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1064" y="390809"/>
            <a:ext cx="2038468" cy="20384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S\.StaffHome$\Teacher\cgrandi\Documents\Artful Maths\Islamic Geometry\Cordoba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1064" y="2393178"/>
            <a:ext cx="2038468" cy="20384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S\.StaffHome$\Teacher\cgrandi\Documents\Artful Maths\Islamic Geometry\Cordoba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1064" y="4393081"/>
            <a:ext cx="2038468" cy="20384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S\.StaffHome$\Teacher\cgrandi\Documents\Artful Maths\Islamic Geometry\Cordoba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9354" y="4393081"/>
            <a:ext cx="2038468" cy="20384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S\.StaffHome$\Teacher\cgrandi\Documents\Artful Maths\Islamic Geometry\Cordoba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8596" y="4389422"/>
            <a:ext cx="2038468" cy="20384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S\.StaffHome$\Teacher\cgrandi\Documents\Artful Maths\Islamic Geometry\Cordoba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863" y="2393178"/>
            <a:ext cx="2038468" cy="20384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S\.StaffHome$\Teacher\cgrandi\Documents\Artful Maths\Islamic Geometry\Cordoba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8596" y="391904"/>
            <a:ext cx="2038468" cy="20384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S\.StaffHome$\Teacher\cgrandi\Documents\Artful Maths\Islamic Geometry\Cordoba coloured.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6621" y="2387712"/>
            <a:ext cx="2043934" cy="20439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S\.StaffHome$\Teacher\cgrandi\Documents\Artful Maths\Islamic Geometry\Cordoba coloured.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0468" y="391904"/>
            <a:ext cx="2043934" cy="20439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S\.StaffHome$\Teacher\cgrandi\Documents\Artful Maths\Islamic Geometry\Cordoba coloured.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3466" y="391904"/>
            <a:ext cx="2043934" cy="20439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S\.StaffHome$\Teacher\cgrandi\Documents\Artful Maths\Islamic Geometry\Cordoba coloured.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5261" y="2393178"/>
            <a:ext cx="2043934" cy="20439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FS\.StaffHome$\Teacher\cgrandi\Documents\Artful Maths\Islamic Geometry\Cordoba coloured.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8175" y="4395547"/>
            <a:ext cx="2043934" cy="20439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FS\.StaffHome$\Teacher\cgrandi\Documents\Artful Maths\Islamic Geometry\Cordoba coloured.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9037" y="4403729"/>
            <a:ext cx="2043934" cy="20439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S\.StaffHome$\Teacher\cgrandi\Documents\Artful Maths\Islamic Geometry\Cordoba coloured.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2633" y="4399181"/>
            <a:ext cx="2043934" cy="20439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S\.StaffHome$\Teacher\cgrandi\Documents\Artful Maths\Islamic Geometry\Cordoba coloured.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0657" y="2393178"/>
            <a:ext cx="2043934" cy="20439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S\.StaffHome$\Teacher\cgrandi\Documents\Artful Maths\Islamic Geometry\Cordoba coloured.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0657" y="391904"/>
            <a:ext cx="2043934" cy="2043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94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2000" fill="hold"/>
                                        <p:tgtEl>
                                          <p:spTgt spid="2050"/>
                                        </p:tgtEl>
                                        <p:attrNameLst>
                                          <p:attrName>ppt_w</p:attrName>
                                        </p:attrNameLst>
                                      </p:cBhvr>
                                      <p:tavLst>
                                        <p:tav tm="0">
                                          <p:val>
                                            <p:fltVal val="0"/>
                                          </p:val>
                                        </p:tav>
                                        <p:tav tm="100000">
                                          <p:val>
                                            <p:strVal val="#ppt_w"/>
                                          </p:val>
                                        </p:tav>
                                      </p:tavLst>
                                    </p:anim>
                                    <p:anim calcmode="lin" valueType="num">
                                      <p:cBhvr>
                                        <p:cTn id="8" dur="2000" fill="hold"/>
                                        <p:tgtEl>
                                          <p:spTgt spid="2050"/>
                                        </p:tgtEl>
                                        <p:attrNameLst>
                                          <p:attrName>ppt_h</p:attrName>
                                        </p:attrNameLst>
                                      </p:cBhvr>
                                      <p:tavLst>
                                        <p:tav tm="0">
                                          <p:val>
                                            <p:fltVal val="0"/>
                                          </p:val>
                                        </p:tav>
                                        <p:tav tm="100000">
                                          <p:val>
                                            <p:strVal val="#ppt_h"/>
                                          </p:val>
                                        </p:tav>
                                      </p:tavLst>
                                    </p:anim>
                                    <p:animEffect transition="in" filter="fade">
                                      <p:cBhvr>
                                        <p:cTn id="9" dur="2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2000" fill="hold"/>
                                        <p:tgtEl>
                                          <p:spTgt spid="5"/>
                                        </p:tgtEl>
                                        <p:attrNameLst>
                                          <p:attrName>ppt_w</p:attrName>
                                        </p:attrNameLst>
                                      </p:cBhvr>
                                      <p:tavLst>
                                        <p:tav tm="0">
                                          <p:val>
                                            <p:fltVal val="0"/>
                                          </p:val>
                                        </p:tav>
                                        <p:tav tm="100000">
                                          <p:val>
                                            <p:strVal val="#ppt_w"/>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Effect transition="in" filter="fade">
                                      <p:cBhvr>
                                        <p:cTn id="16" dur="2000"/>
                                        <p:tgtEl>
                                          <p:spTgt spid="5"/>
                                        </p:tgtEl>
                                      </p:cBhvr>
                                    </p:animEffec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2000" fill="hold"/>
                                        <p:tgtEl>
                                          <p:spTgt spid="6"/>
                                        </p:tgtEl>
                                        <p:attrNameLst>
                                          <p:attrName>ppt_w</p:attrName>
                                        </p:attrNameLst>
                                      </p:cBhvr>
                                      <p:tavLst>
                                        <p:tav tm="0">
                                          <p:val>
                                            <p:fltVal val="0"/>
                                          </p:val>
                                        </p:tav>
                                        <p:tav tm="100000">
                                          <p:val>
                                            <p:strVal val="#ppt_w"/>
                                          </p:val>
                                        </p:tav>
                                      </p:tavLst>
                                    </p:anim>
                                    <p:anim calcmode="lin" valueType="num">
                                      <p:cBhvr>
                                        <p:cTn id="21" dur="2000" fill="hold"/>
                                        <p:tgtEl>
                                          <p:spTgt spid="6"/>
                                        </p:tgtEl>
                                        <p:attrNameLst>
                                          <p:attrName>ppt_h</p:attrName>
                                        </p:attrNameLst>
                                      </p:cBhvr>
                                      <p:tavLst>
                                        <p:tav tm="0">
                                          <p:val>
                                            <p:fltVal val="0"/>
                                          </p:val>
                                        </p:tav>
                                        <p:tav tm="100000">
                                          <p:val>
                                            <p:strVal val="#ppt_h"/>
                                          </p:val>
                                        </p:tav>
                                      </p:tavLst>
                                    </p:anim>
                                    <p:animEffect transition="in" filter="fade">
                                      <p:cBhvr>
                                        <p:cTn id="22" dur="2000"/>
                                        <p:tgtEl>
                                          <p:spTgt spid="6"/>
                                        </p:tgtEl>
                                      </p:cBhvr>
                                    </p:animEffect>
                                  </p:childTnLst>
                                </p:cTn>
                              </p:par>
                            </p:childTnLst>
                          </p:cTn>
                        </p:par>
                        <p:par>
                          <p:cTn id="23" fill="hold">
                            <p:stCondLst>
                              <p:cond delay="4000"/>
                            </p:stCondLst>
                            <p:childTnLst>
                              <p:par>
                                <p:cTn id="24" presetID="53" presetClass="entr" presetSubtype="16"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2000" fill="hold"/>
                                        <p:tgtEl>
                                          <p:spTgt spid="7"/>
                                        </p:tgtEl>
                                        <p:attrNameLst>
                                          <p:attrName>ppt_w</p:attrName>
                                        </p:attrNameLst>
                                      </p:cBhvr>
                                      <p:tavLst>
                                        <p:tav tm="0">
                                          <p:val>
                                            <p:fltVal val="0"/>
                                          </p:val>
                                        </p:tav>
                                        <p:tav tm="100000">
                                          <p:val>
                                            <p:strVal val="#ppt_w"/>
                                          </p:val>
                                        </p:tav>
                                      </p:tavLst>
                                    </p:anim>
                                    <p:anim calcmode="lin" valueType="num">
                                      <p:cBhvr>
                                        <p:cTn id="27" dur="2000" fill="hold"/>
                                        <p:tgtEl>
                                          <p:spTgt spid="7"/>
                                        </p:tgtEl>
                                        <p:attrNameLst>
                                          <p:attrName>ppt_h</p:attrName>
                                        </p:attrNameLst>
                                      </p:cBhvr>
                                      <p:tavLst>
                                        <p:tav tm="0">
                                          <p:val>
                                            <p:fltVal val="0"/>
                                          </p:val>
                                        </p:tav>
                                        <p:tav tm="100000">
                                          <p:val>
                                            <p:strVal val="#ppt_h"/>
                                          </p:val>
                                        </p:tav>
                                      </p:tavLst>
                                    </p:anim>
                                    <p:animEffect transition="in" filter="fade">
                                      <p:cBhvr>
                                        <p:cTn id="28" dur="2000"/>
                                        <p:tgtEl>
                                          <p:spTgt spid="7"/>
                                        </p:tgtEl>
                                      </p:cBhvr>
                                    </p:animEffect>
                                  </p:childTnLst>
                                </p:cTn>
                              </p:par>
                            </p:childTnLst>
                          </p:cTn>
                        </p:par>
                        <p:par>
                          <p:cTn id="29" fill="hold">
                            <p:stCondLst>
                              <p:cond delay="6000"/>
                            </p:stCondLst>
                            <p:childTnLst>
                              <p:par>
                                <p:cTn id="30" presetID="53" presetClass="entr" presetSubtype="16"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2000" fill="hold"/>
                                        <p:tgtEl>
                                          <p:spTgt spid="8"/>
                                        </p:tgtEl>
                                        <p:attrNameLst>
                                          <p:attrName>ppt_w</p:attrName>
                                        </p:attrNameLst>
                                      </p:cBhvr>
                                      <p:tavLst>
                                        <p:tav tm="0">
                                          <p:val>
                                            <p:fltVal val="0"/>
                                          </p:val>
                                        </p:tav>
                                        <p:tav tm="100000">
                                          <p:val>
                                            <p:strVal val="#ppt_w"/>
                                          </p:val>
                                        </p:tav>
                                      </p:tavLst>
                                    </p:anim>
                                    <p:anim calcmode="lin" valueType="num">
                                      <p:cBhvr>
                                        <p:cTn id="33" dur="2000" fill="hold"/>
                                        <p:tgtEl>
                                          <p:spTgt spid="8"/>
                                        </p:tgtEl>
                                        <p:attrNameLst>
                                          <p:attrName>ppt_h</p:attrName>
                                        </p:attrNameLst>
                                      </p:cBhvr>
                                      <p:tavLst>
                                        <p:tav tm="0">
                                          <p:val>
                                            <p:fltVal val="0"/>
                                          </p:val>
                                        </p:tav>
                                        <p:tav tm="100000">
                                          <p:val>
                                            <p:strVal val="#ppt_h"/>
                                          </p:val>
                                        </p:tav>
                                      </p:tavLst>
                                    </p:anim>
                                    <p:animEffect transition="in" filter="fade">
                                      <p:cBhvr>
                                        <p:cTn id="34" dur="2000"/>
                                        <p:tgtEl>
                                          <p:spTgt spid="8"/>
                                        </p:tgtEl>
                                      </p:cBhvr>
                                    </p:animEffect>
                                  </p:childTnLst>
                                </p:cTn>
                              </p:par>
                            </p:childTnLst>
                          </p:cTn>
                        </p:par>
                        <p:par>
                          <p:cTn id="35" fill="hold">
                            <p:stCondLst>
                              <p:cond delay="8000"/>
                            </p:stCondLst>
                            <p:childTnLst>
                              <p:par>
                                <p:cTn id="36" presetID="53" presetClass="entr" presetSubtype="16"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2000" fill="hold"/>
                                        <p:tgtEl>
                                          <p:spTgt spid="9"/>
                                        </p:tgtEl>
                                        <p:attrNameLst>
                                          <p:attrName>ppt_w</p:attrName>
                                        </p:attrNameLst>
                                      </p:cBhvr>
                                      <p:tavLst>
                                        <p:tav tm="0">
                                          <p:val>
                                            <p:fltVal val="0"/>
                                          </p:val>
                                        </p:tav>
                                        <p:tav tm="100000">
                                          <p:val>
                                            <p:strVal val="#ppt_w"/>
                                          </p:val>
                                        </p:tav>
                                      </p:tavLst>
                                    </p:anim>
                                    <p:anim calcmode="lin" valueType="num">
                                      <p:cBhvr>
                                        <p:cTn id="39" dur="2000" fill="hold"/>
                                        <p:tgtEl>
                                          <p:spTgt spid="9"/>
                                        </p:tgtEl>
                                        <p:attrNameLst>
                                          <p:attrName>ppt_h</p:attrName>
                                        </p:attrNameLst>
                                      </p:cBhvr>
                                      <p:tavLst>
                                        <p:tav tm="0">
                                          <p:val>
                                            <p:fltVal val="0"/>
                                          </p:val>
                                        </p:tav>
                                        <p:tav tm="100000">
                                          <p:val>
                                            <p:strVal val="#ppt_h"/>
                                          </p:val>
                                        </p:tav>
                                      </p:tavLst>
                                    </p:anim>
                                    <p:animEffect transition="in" filter="fade">
                                      <p:cBhvr>
                                        <p:cTn id="40" dur="2000"/>
                                        <p:tgtEl>
                                          <p:spTgt spid="9"/>
                                        </p:tgtEl>
                                      </p:cBhvr>
                                    </p:animEffect>
                                  </p:childTnLst>
                                </p:cTn>
                              </p:par>
                            </p:childTnLst>
                          </p:cTn>
                        </p:par>
                        <p:par>
                          <p:cTn id="41" fill="hold">
                            <p:stCondLst>
                              <p:cond delay="10000"/>
                            </p:stCondLst>
                            <p:childTnLst>
                              <p:par>
                                <p:cTn id="42" presetID="53" presetClass="entr" presetSubtype="16"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2000" fill="hold"/>
                                        <p:tgtEl>
                                          <p:spTgt spid="10"/>
                                        </p:tgtEl>
                                        <p:attrNameLst>
                                          <p:attrName>ppt_w</p:attrName>
                                        </p:attrNameLst>
                                      </p:cBhvr>
                                      <p:tavLst>
                                        <p:tav tm="0">
                                          <p:val>
                                            <p:fltVal val="0"/>
                                          </p:val>
                                        </p:tav>
                                        <p:tav tm="100000">
                                          <p:val>
                                            <p:strVal val="#ppt_w"/>
                                          </p:val>
                                        </p:tav>
                                      </p:tavLst>
                                    </p:anim>
                                    <p:anim calcmode="lin" valueType="num">
                                      <p:cBhvr>
                                        <p:cTn id="45" dur="2000" fill="hold"/>
                                        <p:tgtEl>
                                          <p:spTgt spid="10"/>
                                        </p:tgtEl>
                                        <p:attrNameLst>
                                          <p:attrName>ppt_h</p:attrName>
                                        </p:attrNameLst>
                                      </p:cBhvr>
                                      <p:tavLst>
                                        <p:tav tm="0">
                                          <p:val>
                                            <p:fltVal val="0"/>
                                          </p:val>
                                        </p:tav>
                                        <p:tav tm="100000">
                                          <p:val>
                                            <p:strVal val="#ppt_h"/>
                                          </p:val>
                                        </p:tav>
                                      </p:tavLst>
                                    </p:anim>
                                    <p:animEffect transition="in" filter="fade">
                                      <p:cBhvr>
                                        <p:cTn id="46" dur="2000"/>
                                        <p:tgtEl>
                                          <p:spTgt spid="10"/>
                                        </p:tgtEl>
                                      </p:cBhvr>
                                    </p:animEffect>
                                  </p:childTnLst>
                                </p:cTn>
                              </p:par>
                            </p:childTnLst>
                          </p:cTn>
                        </p:par>
                        <p:par>
                          <p:cTn id="47" fill="hold">
                            <p:stCondLst>
                              <p:cond delay="12000"/>
                            </p:stCondLst>
                            <p:childTnLst>
                              <p:par>
                                <p:cTn id="48" presetID="53" presetClass="entr" presetSubtype="16"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2000" fill="hold"/>
                                        <p:tgtEl>
                                          <p:spTgt spid="11"/>
                                        </p:tgtEl>
                                        <p:attrNameLst>
                                          <p:attrName>ppt_w</p:attrName>
                                        </p:attrNameLst>
                                      </p:cBhvr>
                                      <p:tavLst>
                                        <p:tav tm="0">
                                          <p:val>
                                            <p:fltVal val="0"/>
                                          </p:val>
                                        </p:tav>
                                        <p:tav tm="100000">
                                          <p:val>
                                            <p:strVal val="#ppt_w"/>
                                          </p:val>
                                        </p:tav>
                                      </p:tavLst>
                                    </p:anim>
                                    <p:anim calcmode="lin" valueType="num">
                                      <p:cBhvr>
                                        <p:cTn id="51" dur="2000" fill="hold"/>
                                        <p:tgtEl>
                                          <p:spTgt spid="11"/>
                                        </p:tgtEl>
                                        <p:attrNameLst>
                                          <p:attrName>ppt_h</p:attrName>
                                        </p:attrNameLst>
                                      </p:cBhvr>
                                      <p:tavLst>
                                        <p:tav tm="0">
                                          <p:val>
                                            <p:fltVal val="0"/>
                                          </p:val>
                                        </p:tav>
                                        <p:tav tm="100000">
                                          <p:val>
                                            <p:strVal val="#ppt_h"/>
                                          </p:val>
                                        </p:tav>
                                      </p:tavLst>
                                    </p:anim>
                                    <p:animEffect transition="in" filter="fade">
                                      <p:cBhvr>
                                        <p:cTn id="52" dur="2000"/>
                                        <p:tgtEl>
                                          <p:spTgt spid="11"/>
                                        </p:tgtEl>
                                      </p:cBhvr>
                                    </p:animEffect>
                                  </p:childTnLst>
                                </p:cTn>
                              </p:par>
                            </p:childTnLst>
                          </p:cTn>
                        </p:par>
                        <p:par>
                          <p:cTn id="53" fill="hold">
                            <p:stCondLst>
                              <p:cond delay="14000"/>
                            </p:stCondLst>
                            <p:childTnLst>
                              <p:par>
                                <p:cTn id="54" presetID="53" presetClass="entr" presetSubtype="16"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2000" fill="hold"/>
                                        <p:tgtEl>
                                          <p:spTgt spid="12"/>
                                        </p:tgtEl>
                                        <p:attrNameLst>
                                          <p:attrName>ppt_w</p:attrName>
                                        </p:attrNameLst>
                                      </p:cBhvr>
                                      <p:tavLst>
                                        <p:tav tm="0">
                                          <p:val>
                                            <p:fltVal val="0"/>
                                          </p:val>
                                        </p:tav>
                                        <p:tav tm="100000">
                                          <p:val>
                                            <p:strVal val="#ppt_w"/>
                                          </p:val>
                                        </p:tav>
                                      </p:tavLst>
                                    </p:anim>
                                    <p:anim calcmode="lin" valueType="num">
                                      <p:cBhvr>
                                        <p:cTn id="57" dur="2000" fill="hold"/>
                                        <p:tgtEl>
                                          <p:spTgt spid="12"/>
                                        </p:tgtEl>
                                        <p:attrNameLst>
                                          <p:attrName>ppt_h</p:attrName>
                                        </p:attrNameLst>
                                      </p:cBhvr>
                                      <p:tavLst>
                                        <p:tav tm="0">
                                          <p:val>
                                            <p:fltVal val="0"/>
                                          </p:val>
                                        </p:tav>
                                        <p:tav tm="100000">
                                          <p:val>
                                            <p:strVal val="#ppt_h"/>
                                          </p:val>
                                        </p:tav>
                                      </p:tavLst>
                                    </p:anim>
                                    <p:animEffect transition="in" filter="fade">
                                      <p:cBhvr>
                                        <p:cTn id="58" dur="20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par>
                                <p:cTn id="69" presetID="10" presetClass="entr" presetSubtype="0"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par>
                                <p:cTn id="72" presetID="10" presetClass="entr" presetSubtype="0" fill="hold"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cTn>
                              </p:par>
                              <p:par>
                                <p:cTn id="75" presetID="10" presetClass="entr" presetSubtype="0" fill="hold"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0" presetClass="entr" presetSubtype="0" fill="hold"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par>
                                <p:cTn id="81" presetID="10" presetClass="entr" presetSubtype="0" fill="hold"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500"/>
                                        <p:tgtEl>
                                          <p:spTgt spid="19"/>
                                        </p:tgtEl>
                                      </p:cBhvr>
                                    </p:animEffect>
                                  </p:childTnLst>
                                </p:cTn>
                              </p:par>
                              <p:par>
                                <p:cTn id="84" presetID="10" presetClass="entr" presetSubtype="0" fill="hold"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par>
                                <p:cTn id="87" presetID="10" presetClass="entr" presetSubtype="0" fill="hold" nodeType="with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fade">
                                      <p:cBhvr>
                                        <p:cTn id="8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050968"/>
            <a:ext cx="6624736" cy="2981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43280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a:stCxn id="7" idx="1"/>
            <a:endCxn id="7" idx="3"/>
          </p:cNvCxnSpPr>
          <p:nvPr/>
        </p:nvCxnSpPr>
        <p:spPr>
          <a:xfrm>
            <a:off x="1877261" y="3392996"/>
            <a:ext cx="54006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77261" y="692696"/>
            <a:ext cx="5400600" cy="540060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4577561" y="692696"/>
            <a:ext cx="0" cy="54006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877261" y="692696"/>
            <a:ext cx="5400600" cy="54006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877261" y="692696"/>
            <a:ext cx="5400601" cy="54006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877261" y="689963"/>
            <a:ext cx="5400600" cy="54006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1806106" y="620688"/>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7208392" y="620126"/>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1807346" y="6014651"/>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7193316" y="6007336"/>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4509718" y="627021"/>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7216315" y="3314244"/>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1808400" y="3316048"/>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4508736" y="6017078"/>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2716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2000"/>
                                        <p:tgtEl>
                                          <p:spTgt spid="17"/>
                                        </p:tgtEl>
                                      </p:cBhvr>
                                    </p:animEffect>
                                  </p:childTnLst>
                                </p:cTn>
                              </p:par>
                            </p:childTnLst>
                          </p:cTn>
                        </p:par>
                        <p:par>
                          <p:cTn id="17" fill="hold">
                            <p:stCondLst>
                              <p:cond delay="2000"/>
                            </p:stCondLst>
                            <p:childTnLst>
                              <p:par>
                                <p:cTn id="18" presetID="10" presetClass="exit" presetSubtype="0" fill="hold" grpId="1" nodeType="afterEffect">
                                  <p:stCondLst>
                                    <p:cond delay="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27"/>
                                        </p:tgtEl>
                                      </p:cBhvr>
                                    </p:animEffect>
                                    <p:set>
                                      <p:cBhvr>
                                        <p:cTn id="23" dur="1" fill="hold">
                                          <p:stCondLst>
                                            <p:cond delay="499"/>
                                          </p:stCondLst>
                                        </p:cTn>
                                        <p:tgtEl>
                                          <p:spTgt spid="2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2000"/>
                                        <p:tgtEl>
                                          <p:spTgt spid="14"/>
                                        </p:tgtEl>
                                      </p:cBhvr>
                                    </p:animEffect>
                                  </p:childTnLst>
                                </p:cTn>
                              </p:par>
                            </p:childTnLst>
                          </p:cTn>
                        </p:par>
                        <p:par>
                          <p:cTn id="38" fill="hold">
                            <p:stCondLst>
                              <p:cond delay="2000"/>
                            </p:stCondLst>
                            <p:childTnLst>
                              <p:par>
                                <p:cTn id="39" presetID="10" presetClass="exit" presetSubtype="0" fill="hold" grpId="1" nodeType="afterEffect">
                                  <p:stCondLst>
                                    <p:cond delay="0"/>
                                  </p:stCondLst>
                                  <p:childTnLst>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up)">
                                      <p:cBhvr>
                                        <p:cTn id="58" dur="2000"/>
                                        <p:tgtEl>
                                          <p:spTgt spid="11"/>
                                        </p:tgtEl>
                                      </p:cBhvr>
                                    </p:animEffect>
                                  </p:childTnLst>
                                </p:cTn>
                              </p:par>
                            </p:childTnLst>
                          </p:cTn>
                        </p:par>
                        <p:par>
                          <p:cTn id="59" fill="hold">
                            <p:stCondLst>
                              <p:cond delay="2000"/>
                            </p:stCondLst>
                            <p:childTnLst>
                              <p:par>
                                <p:cTn id="60" presetID="10" presetClass="exit" presetSubtype="0" fill="hold" grpId="1" nodeType="afterEffect">
                                  <p:stCondLst>
                                    <p:cond delay="0"/>
                                  </p:stCondLst>
                                  <p:childTnLst>
                                    <p:animEffect transition="out" filter="fade">
                                      <p:cBhvr>
                                        <p:cTn id="61" dur="500"/>
                                        <p:tgtEl>
                                          <p:spTgt spid="38"/>
                                        </p:tgtEl>
                                      </p:cBhvr>
                                    </p:animEffect>
                                    <p:set>
                                      <p:cBhvr>
                                        <p:cTn id="62" dur="1" fill="hold">
                                          <p:stCondLst>
                                            <p:cond delay="499"/>
                                          </p:stCondLst>
                                        </p:cTn>
                                        <p:tgtEl>
                                          <p:spTgt spid="38"/>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43"/>
                                        </p:tgtEl>
                                      </p:cBhvr>
                                    </p:animEffect>
                                    <p:set>
                                      <p:cBhvr>
                                        <p:cTn id="65" dur="1" fill="hold">
                                          <p:stCondLst>
                                            <p:cond delay="499"/>
                                          </p:stCondLst>
                                        </p:cTn>
                                        <p:tgtEl>
                                          <p:spTgt spid="4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wipe(left)">
                                      <p:cBhvr>
                                        <p:cTn id="79" dur="2000"/>
                                        <p:tgtEl>
                                          <p:spTgt spid="4"/>
                                        </p:tgtEl>
                                      </p:cBhvr>
                                    </p:animEffect>
                                  </p:childTnLst>
                                </p:cTn>
                              </p:par>
                            </p:childTnLst>
                          </p:cTn>
                        </p:par>
                        <p:par>
                          <p:cTn id="80" fill="hold">
                            <p:stCondLst>
                              <p:cond delay="2000"/>
                            </p:stCondLst>
                            <p:childTnLst>
                              <p:par>
                                <p:cTn id="81" presetID="10" presetClass="exit" presetSubtype="0" fill="hold" grpId="1" nodeType="afterEffect">
                                  <p:stCondLst>
                                    <p:cond delay="0"/>
                                  </p:stCondLst>
                                  <p:childTnLst>
                                    <p:animEffect transition="out" filter="fade">
                                      <p:cBhvr>
                                        <p:cTn id="82" dur="500"/>
                                        <p:tgtEl>
                                          <p:spTgt spid="42"/>
                                        </p:tgtEl>
                                      </p:cBhvr>
                                    </p:animEffect>
                                    <p:set>
                                      <p:cBhvr>
                                        <p:cTn id="83" dur="1" fill="hold">
                                          <p:stCondLst>
                                            <p:cond delay="499"/>
                                          </p:stCondLst>
                                        </p:cTn>
                                        <p:tgtEl>
                                          <p:spTgt spid="42"/>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5" grpId="0" animBg="1"/>
      <p:bldP spid="25" grpId="1" animBg="1"/>
      <p:bldP spid="27" grpId="0" animBg="1"/>
      <p:bldP spid="27" grpId="1" animBg="1"/>
      <p:bldP spid="38" grpId="0" animBg="1"/>
      <p:bldP spid="38" grpId="1" animBg="1"/>
      <p:bldP spid="39" grpId="0" animBg="1"/>
      <p:bldP spid="39" grpId="1" animBg="1"/>
      <p:bldP spid="42" grpId="0" animBg="1"/>
      <p:bldP spid="42" grpId="1" animBg="1"/>
      <p:bldP spid="43" grpId="0" animBg="1"/>
      <p:bldP spid="43"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877261" y="689963"/>
            <a:ext cx="5400601" cy="5403333"/>
            <a:chOff x="1877261" y="689963"/>
            <a:chExt cx="5400601" cy="5403333"/>
          </a:xfrm>
        </p:grpSpPr>
        <p:cxnSp>
          <p:nvCxnSpPr>
            <p:cNvPr id="4" name="Straight Connector 3"/>
            <p:cNvCxnSpPr>
              <a:stCxn id="7" idx="1"/>
              <a:endCxn id="7" idx="3"/>
            </p:cNvCxnSpPr>
            <p:nvPr/>
          </p:nvCxnSpPr>
          <p:spPr>
            <a:xfrm>
              <a:off x="1877261" y="3392996"/>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77261" y="692696"/>
              <a:ext cx="5400600" cy="540060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4577561" y="692696"/>
              <a:ext cx="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877261" y="692696"/>
              <a:ext cx="540060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877261" y="692696"/>
              <a:ext cx="5400601"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877261" y="689963"/>
              <a:ext cx="5400600" cy="54006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Oval 18"/>
          <p:cNvSpPr/>
          <p:nvPr/>
        </p:nvSpPr>
        <p:spPr>
          <a:xfrm>
            <a:off x="2620248" y="1412776"/>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6416912" y="1440072"/>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2610368" y="5229200"/>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6424448" y="5225432"/>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p:cNvCxnSpPr>
            <a:stCxn id="21" idx="1"/>
            <a:endCxn id="21" idx="7"/>
          </p:cNvCxnSpPr>
          <p:nvPr/>
        </p:nvCxnSpPr>
        <p:spPr>
          <a:xfrm>
            <a:off x="2668161" y="1480863"/>
            <a:ext cx="38188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1" idx="7"/>
            <a:endCxn id="21" idx="5"/>
          </p:cNvCxnSpPr>
          <p:nvPr/>
        </p:nvCxnSpPr>
        <p:spPr>
          <a:xfrm>
            <a:off x="6486961" y="1480863"/>
            <a:ext cx="0" cy="38188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1" idx="5"/>
            <a:endCxn id="21" idx="3"/>
          </p:cNvCxnSpPr>
          <p:nvPr/>
        </p:nvCxnSpPr>
        <p:spPr>
          <a:xfrm flipH="1">
            <a:off x="2668161" y="5299663"/>
            <a:ext cx="38188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1" idx="3"/>
            <a:endCxn id="21" idx="1"/>
          </p:cNvCxnSpPr>
          <p:nvPr/>
        </p:nvCxnSpPr>
        <p:spPr>
          <a:xfrm flipV="1">
            <a:off x="2668161" y="1480863"/>
            <a:ext cx="0" cy="38188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4520077" y="626385"/>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7209000" y="3316788"/>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1808400" y="3316048"/>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4517823" y="6018350"/>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Connector 43"/>
          <p:cNvCxnSpPr>
            <a:stCxn id="7" idx="0"/>
            <a:endCxn id="7" idx="3"/>
          </p:cNvCxnSpPr>
          <p:nvPr/>
        </p:nvCxnSpPr>
        <p:spPr>
          <a:xfrm>
            <a:off x="4577561" y="692696"/>
            <a:ext cx="2700300" cy="27003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7" idx="3"/>
            <a:endCxn id="21" idx="4"/>
          </p:cNvCxnSpPr>
          <p:nvPr/>
        </p:nvCxnSpPr>
        <p:spPr>
          <a:xfrm flipH="1">
            <a:off x="4577561" y="3392996"/>
            <a:ext cx="2700300" cy="2697567"/>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1" idx="4"/>
          </p:cNvCxnSpPr>
          <p:nvPr/>
        </p:nvCxnSpPr>
        <p:spPr>
          <a:xfrm flipH="1" flipV="1">
            <a:off x="1877261" y="3390263"/>
            <a:ext cx="2700300" cy="27003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1" idx="2"/>
          </p:cNvCxnSpPr>
          <p:nvPr/>
        </p:nvCxnSpPr>
        <p:spPr>
          <a:xfrm flipV="1">
            <a:off x="1877261" y="692697"/>
            <a:ext cx="2700300" cy="2697566"/>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08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2000"/>
                                        <p:tgtEl>
                                          <p:spTgt spid="28"/>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up)">
                                      <p:cBhvr>
                                        <p:cTn id="28" dur="2000"/>
                                        <p:tgtEl>
                                          <p:spTgt spid="29"/>
                                        </p:tgtEl>
                                      </p:cBhvr>
                                    </p:animEffect>
                                  </p:childTnLst>
                                </p:cTn>
                              </p:par>
                            </p:childTnLst>
                          </p:cTn>
                        </p:par>
                        <p:par>
                          <p:cTn id="29" fill="hold">
                            <p:stCondLst>
                              <p:cond delay="4000"/>
                            </p:stCondLst>
                            <p:childTnLst>
                              <p:par>
                                <p:cTn id="30" presetID="22" presetClass="entr" presetSubtype="2"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right)">
                                      <p:cBhvr>
                                        <p:cTn id="32" dur="2000"/>
                                        <p:tgtEl>
                                          <p:spTgt spid="31"/>
                                        </p:tgtEl>
                                      </p:cBhvr>
                                    </p:animEffect>
                                  </p:childTnLst>
                                </p:cTn>
                              </p:par>
                            </p:childTnLst>
                          </p:cTn>
                        </p:par>
                        <p:par>
                          <p:cTn id="33" fill="hold">
                            <p:stCondLst>
                              <p:cond delay="6000"/>
                            </p:stCondLst>
                            <p:childTnLst>
                              <p:par>
                                <p:cTn id="34" presetID="22" presetClass="entr" presetSubtype="4" fill="hold"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2000"/>
                                        <p:tgtEl>
                                          <p:spTgt spid="35"/>
                                        </p:tgtEl>
                                      </p:cBhvr>
                                    </p:animEffect>
                                  </p:childTnLst>
                                </p:cTn>
                              </p:par>
                            </p:childTnLst>
                          </p:cTn>
                        </p:par>
                        <p:par>
                          <p:cTn id="37" fill="hold">
                            <p:stCondLst>
                              <p:cond delay="8000"/>
                            </p:stCondLst>
                            <p:childTnLst>
                              <p:par>
                                <p:cTn id="38" presetID="10" presetClass="exit" presetSubtype="0" fill="hold" grpId="1" nodeType="afterEffect">
                                  <p:stCondLst>
                                    <p:cond delay="0"/>
                                  </p:stCondLst>
                                  <p:childTnLst>
                                    <p:animEffect transition="out" filter="fade">
                                      <p:cBhvr>
                                        <p:cTn id="39" dur="500"/>
                                        <p:tgtEl>
                                          <p:spTgt spid="19"/>
                                        </p:tgtEl>
                                      </p:cBhvr>
                                    </p:animEffect>
                                    <p:set>
                                      <p:cBhvr>
                                        <p:cTn id="40" dur="1" fill="hold">
                                          <p:stCondLst>
                                            <p:cond delay="499"/>
                                          </p:stCondLst>
                                        </p:cTn>
                                        <p:tgtEl>
                                          <p:spTgt spid="19"/>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27"/>
                                        </p:tgtEl>
                                      </p:cBhvr>
                                    </p:animEffect>
                                    <p:set>
                                      <p:cBhvr>
                                        <p:cTn id="49" dur="1" fill="hold">
                                          <p:stCondLst>
                                            <p:cond delay="499"/>
                                          </p:stCondLst>
                                        </p:cTn>
                                        <p:tgtEl>
                                          <p:spTgt spid="2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500"/>
                                        <p:tgtEl>
                                          <p:spTgt spid="38"/>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wipe(left)">
                                      <p:cBhvr>
                                        <p:cTn id="71" dur="2000"/>
                                        <p:tgtEl>
                                          <p:spTgt spid="44"/>
                                        </p:tgtEl>
                                      </p:cBhvr>
                                    </p:animEffect>
                                  </p:childTnLst>
                                </p:cTn>
                              </p:par>
                            </p:childTnLst>
                          </p:cTn>
                        </p:par>
                        <p:par>
                          <p:cTn id="72" fill="hold">
                            <p:stCondLst>
                              <p:cond delay="2000"/>
                            </p:stCondLst>
                            <p:childTnLst>
                              <p:par>
                                <p:cTn id="73" presetID="22" presetClass="entr" presetSubtype="1" fill="hold" nodeType="after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wipe(up)">
                                      <p:cBhvr>
                                        <p:cTn id="75" dur="2000"/>
                                        <p:tgtEl>
                                          <p:spTgt spid="45"/>
                                        </p:tgtEl>
                                      </p:cBhvr>
                                    </p:animEffect>
                                  </p:childTnLst>
                                </p:cTn>
                              </p:par>
                            </p:childTnLst>
                          </p:cTn>
                        </p:par>
                        <p:par>
                          <p:cTn id="76" fill="hold">
                            <p:stCondLst>
                              <p:cond delay="4000"/>
                            </p:stCondLst>
                            <p:childTnLst>
                              <p:par>
                                <p:cTn id="77" presetID="22" presetClass="entr" presetSubtype="2" fill="hold" nodeType="after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wipe(right)">
                                      <p:cBhvr>
                                        <p:cTn id="79" dur="2000"/>
                                        <p:tgtEl>
                                          <p:spTgt spid="46"/>
                                        </p:tgtEl>
                                      </p:cBhvr>
                                    </p:animEffect>
                                  </p:childTnLst>
                                </p:cTn>
                              </p:par>
                            </p:childTnLst>
                          </p:cTn>
                        </p:par>
                        <p:par>
                          <p:cTn id="80" fill="hold">
                            <p:stCondLst>
                              <p:cond delay="6000"/>
                            </p:stCondLst>
                            <p:childTnLst>
                              <p:par>
                                <p:cTn id="81" presetID="22" presetClass="entr" presetSubtype="4" fill="hold" nodeType="afterEffect">
                                  <p:stCondLst>
                                    <p:cond delay="0"/>
                                  </p:stCondLst>
                                  <p:childTnLst>
                                    <p:set>
                                      <p:cBhvr>
                                        <p:cTn id="82" dur="1" fill="hold">
                                          <p:stCondLst>
                                            <p:cond delay="0"/>
                                          </p:stCondLst>
                                        </p:cTn>
                                        <p:tgtEl>
                                          <p:spTgt spid="47"/>
                                        </p:tgtEl>
                                        <p:attrNameLst>
                                          <p:attrName>style.visibility</p:attrName>
                                        </p:attrNameLst>
                                      </p:cBhvr>
                                      <p:to>
                                        <p:strVal val="visible"/>
                                      </p:to>
                                    </p:set>
                                    <p:animEffect transition="in" filter="wipe(down)">
                                      <p:cBhvr>
                                        <p:cTn id="83" dur="2000"/>
                                        <p:tgtEl>
                                          <p:spTgt spid="47"/>
                                        </p:tgtEl>
                                      </p:cBhvr>
                                    </p:animEffect>
                                  </p:childTnLst>
                                </p:cTn>
                              </p:par>
                            </p:childTnLst>
                          </p:cTn>
                        </p:par>
                        <p:par>
                          <p:cTn id="84" fill="hold">
                            <p:stCondLst>
                              <p:cond delay="8000"/>
                            </p:stCondLst>
                            <p:childTnLst>
                              <p:par>
                                <p:cTn id="85" presetID="10" presetClass="exit" presetSubtype="0" fill="hold" grpId="1" nodeType="afterEffect">
                                  <p:stCondLst>
                                    <p:cond delay="0"/>
                                  </p:stCondLst>
                                  <p:childTnLst>
                                    <p:animEffect transition="out" filter="fade">
                                      <p:cBhvr>
                                        <p:cTn id="86" dur="500"/>
                                        <p:tgtEl>
                                          <p:spTgt spid="38"/>
                                        </p:tgtEl>
                                      </p:cBhvr>
                                    </p:animEffect>
                                    <p:set>
                                      <p:cBhvr>
                                        <p:cTn id="87" dur="1" fill="hold">
                                          <p:stCondLst>
                                            <p:cond delay="499"/>
                                          </p:stCondLst>
                                        </p:cTn>
                                        <p:tgtEl>
                                          <p:spTgt spid="38"/>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39"/>
                                        </p:tgtEl>
                                      </p:cBhvr>
                                    </p:animEffect>
                                    <p:set>
                                      <p:cBhvr>
                                        <p:cTn id="90" dur="1" fill="hold">
                                          <p:stCondLst>
                                            <p:cond delay="499"/>
                                          </p:stCondLst>
                                        </p:cTn>
                                        <p:tgtEl>
                                          <p:spTgt spid="39"/>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42"/>
                                        </p:tgtEl>
                                      </p:cBhvr>
                                    </p:animEffect>
                                    <p:set>
                                      <p:cBhvr>
                                        <p:cTn id="93" dur="1" fill="hold">
                                          <p:stCondLst>
                                            <p:cond delay="499"/>
                                          </p:stCondLst>
                                        </p:cTn>
                                        <p:tgtEl>
                                          <p:spTgt spid="42"/>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43"/>
                                        </p:tgtEl>
                                      </p:cBhvr>
                                    </p:animEffect>
                                    <p:set>
                                      <p:cBhvr>
                                        <p:cTn id="96"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5" grpId="0" animBg="1"/>
      <p:bldP spid="25" grpId="1" animBg="1"/>
      <p:bldP spid="27" grpId="0" animBg="1"/>
      <p:bldP spid="27" grpId="1" animBg="1"/>
      <p:bldP spid="38" grpId="0" animBg="1"/>
      <p:bldP spid="38" grpId="1" animBg="1"/>
      <p:bldP spid="39" grpId="0" animBg="1"/>
      <p:bldP spid="39" grpId="1" animBg="1"/>
      <p:bldP spid="42" grpId="0" animBg="1"/>
      <p:bldP spid="42" grpId="1" animBg="1"/>
      <p:bldP spid="43" grpId="0" animBg="1"/>
      <p:bldP spid="43"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79374" y="689397"/>
            <a:ext cx="5400601" cy="5403333"/>
            <a:chOff x="1877261" y="689963"/>
            <a:chExt cx="5400601" cy="5403333"/>
          </a:xfrm>
        </p:grpSpPr>
        <p:grpSp>
          <p:nvGrpSpPr>
            <p:cNvPr id="22" name="Group 21"/>
            <p:cNvGrpSpPr/>
            <p:nvPr/>
          </p:nvGrpSpPr>
          <p:grpSpPr>
            <a:xfrm>
              <a:off x="1877261" y="689963"/>
              <a:ext cx="5400601" cy="5403333"/>
              <a:chOff x="1877261" y="689963"/>
              <a:chExt cx="5400601" cy="5403333"/>
            </a:xfrm>
          </p:grpSpPr>
          <p:cxnSp>
            <p:nvCxnSpPr>
              <p:cNvPr id="4" name="Straight Connector 3"/>
              <p:cNvCxnSpPr>
                <a:stCxn id="7" idx="1"/>
                <a:endCxn id="7" idx="3"/>
              </p:cNvCxnSpPr>
              <p:nvPr/>
            </p:nvCxnSpPr>
            <p:spPr>
              <a:xfrm>
                <a:off x="1877261" y="3392996"/>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77261" y="692696"/>
                <a:ext cx="5400600" cy="5400600"/>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a:endCxn id="7" idx="2"/>
              </p:cNvCxnSpPr>
              <p:nvPr/>
            </p:nvCxnSpPr>
            <p:spPr>
              <a:xfrm>
                <a:off x="4577561" y="692696"/>
                <a:ext cx="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877261" y="692696"/>
                <a:ext cx="540060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877261" y="692696"/>
                <a:ext cx="5400601"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877261" y="689963"/>
                <a:ext cx="5400600" cy="5400600"/>
              </a:xfrm>
              <a:prstGeom prst="ellipse">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8" name="Straight Connector 27"/>
            <p:cNvCxnSpPr/>
            <p:nvPr/>
          </p:nvCxnSpPr>
          <p:spPr>
            <a:xfrm>
              <a:off x="2668161" y="1494511"/>
              <a:ext cx="38188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1" idx="7"/>
              <a:endCxn id="21" idx="5"/>
            </p:cNvCxnSpPr>
            <p:nvPr/>
          </p:nvCxnSpPr>
          <p:spPr>
            <a:xfrm>
              <a:off x="6486961" y="1480863"/>
              <a:ext cx="0" cy="38188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1" idx="5"/>
              <a:endCxn id="21" idx="3"/>
            </p:cNvCxnSpPr>
            <p:nvPr/>
          </p:nvCxnSpPr>
          <p:spPr>
            <a:xfrm flipH="1">
              <a:off x="2668161" y="5299663"/>
              <a:ext cx="38188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1" idx="3"/>
              <a:endCxn id="21" idx="1"/>
            </p:cNvCxnSpPr>
            <p:nvPr/>
          </p:nvCxnSpPr>
          <p:spPr>
            <a:xfrm flipV="1">
              <a:off x="2668161" y="1480863"/>
              <a:ext cx="0" cy="38188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 idx="0"/>
              <a:endCxn id="7" idx="3"/>
            </p:cNvCxnSpPr>
            <p:nvPr/>
          </p:nvCxnSpPr>
          <p:spPr>
            <a:xfrm>
              <a:off x="4577561" y="692696"/>
              <a:ext cx="2700300" cy="27003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7" idx="3"/>
              <a:endCxn id="21" idx="4"/>
            </p:cNvCxnSpPr>
            <p:nvPr/>
          </p:nvCxnSpPr>
          <p:spPr>
            <a:xfrm flipH="1">
              <a:off x="4577561" y="3392996"/>
              <a:ext cx="2700300" cy="269756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1" idx="4"/>
            </p:cNvCxnSpPr>
            <p:nvPr/>
          </p:nvCxnSpPr>
          <p:spPr>
            <a:xfrm flipH="1" flipV="1">
              <a:off x="1877261" y="3390263"/>
              <a:ext cx="2700300" cy="27003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1" idx="2"/>
            </p:cNvCxnSpPr>
            <p:nvPr/>
          </p:nvCxnSpPr>
          <p:spPr>
            <a:xfrm flipV="1">
              <a:off x="1877261" y="692697"/>
              <a:ext cx="2700300" cy="269756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8" name="Straight Connector 37"/>
          <p:cNvCxnSpPr/>
          <p:nvPr/>
        </p:nvCxnSpPr>
        <p:spPr>
          <a:xfrm>
            <a:off x="3779912" y="692131"/>
            <a:ext cx="0" cy="5397866"/>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3707904" y="1415120"/>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a:off x="5292080" y="1415120"/>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3715065" y="5225169"/>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5313264" y="5242227"/>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p:cNvSpPr/>
          <p:nvPr/>
        </p:nvSpPr>
        <p:spPr>
          <a:xfrm>
            <a:off x="2616480" y="2520192"/>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p:cNvSpPr/>
          <p:nvPr/>
        </p:nvSpPr>
        <p:spPr>
          <a:xfrm>
            <a:off x="2596720" y="4102024"/>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5" name="Straight Connector 64"/>
          <p:cNvCxnSpPr/>
          <p:nvPr/>
        </p:nvCxnSpPr>
        <p:spPr>
          <a:xfrm>
            <a:off x="5360320" y="692696"/>
            <a:ext cx="0" cy="5397866"/>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6416912" y="2520192"/>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p:cNvSpPr/>
          <p:nvPr/>
        </p:nvSpPr>
        <p:spPr>
          <a:xfrm>
            <a:off x="6403264" y="4115672"/>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0" name="Straight Connector 69"/>
          <p:cNvCxnSpPr/>
          <p:nvPr/>
        </p:nvCxnSpPr>
        <p:spPr>
          <a:xfrm>
            <a:off x="1879374" y="4176376"/>
            <a:ext cx="54006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879374" y="2588432"/>
            <a:ext cx="54006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322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up)">
                                      <p:cBhvr>
                                        <p:cTn id="24" dur="2000"/>
                                        <p:tgtEl>
                                          <p:spTgt spid="38"/>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wipe(up)">
                                      <p:cBhvr>
                                        <p:cTn id="28" dur="2000"/>
                                        <p:tgtEl>
                                          <p:spTgt spid="65"/>
                                        </p:tgtEl>
                                      </p:cBhvr>
                                    </p:animEffect>
                                  </p:childTnLst>
                                </p:cTn>
                              </p:par>
                            </p:childTnLst>
                          </p:cTn>
                        </p:par>
                        <p:par>
                          <p:cTn id="29" fill="hold">
                            <p:stCondLst>
                              <p:cond delay="4000"/>
                            </p:stCondLst>
                            <p:childTnLst>
                              <p:par>
                                <p:cTn id="30" presetID="10" presetClass="exit" presetSubtype="0" fill="hold" grpId="1" nodeType="afterEffect">
                                  <p:stCondLst>
                                    <p:cond delay="0"/>
                                  </p:stCondLst>
                                  <p:childTnLst>
                                    <p:animEffect transition="out" filter="fade">
                                      <p:cBhvr>
                                        <p:cTn id="31" dur="500"/>
                                        <p:tgtEl>
                                          <p:spTgt spid="39"/>
                                        </p:tgtEl>
                                      </p:cBhvr>
                                    </p:animEffect>
                                    <p:set>
                                      <p:cBhvr>
                                        <p:cTn id="32" dur="1" fill="hold">
                                          <p:stCondLst>
                                            <p:cond delay="499"/>
                                          </p:stCondLst>
                                        </p:cTn>
                                        <p:tgtEl>
                                          <p:spTgt spid="39"/>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41"/>
                                        </p:tgtEl>
                                      </p:cBhvr>
                                    </p:animEffect>
                                    <p:set>
                                      <p:cBhvr>
                                        <p:cTn id="35" dur="1" fill="hold">
                                          <p:stCondLst>
                                            <p:cond delay="499"/>
                                          </p:stCondLst>
                                        </p:cTn>
                                        <p:tgtEl>
                                          <p:spTgt spid="41"/>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42"/>
                                        </p:tgtEl>
                                      </p:cBhvr>
                                    </p:animEffect>
                                    <p:set>
                                      <p:cBhvr>
                                        <p:cTn id="38" dur="1" fill="hold">
                                          <p:stCondLst>
                                            <p:cond delay="499"/>
                                          </p:stCondLst>
                                        </p:cTn>
                                        <p:tgtEl>
                                          <p:spTgt spid="42"/>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43"/>
                                        </p:tgtEl>
                                      </p:cBhvr>
                                    </p:animEffect>
                                    <p:set>
                                      <p:cBhvr>
                                        <p:cTn id="41" dur="1" fill="hold">
                                          <p:stCondLst>
                                            <p:cond delay="499"/>
                                          </p:stCondLst>
                                        </p:cTn>
                                        <p:tgtEl>
                                          <p:spTgt spid="4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fade">
                                      <p:cBhvr>
                                        <p:cTn id="46" dur="500"/>
                                        <p:tgtEl>
                                          <p:spTgt spid="63"/>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fade">
                                      <p:cBhvr>
                                        <p:cTn id="50" dur="500"/>
                                        <p:tgtEl>
                                          <p:spTgt spid="64"/>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fade">
                                      <p:cBhvr>
                                        <p:cTn id="54" dur="500"/>
                                        <p:tgtEl>
                                          <p:spTgt spid="68"/>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fade">
                                      <p:cBhvr>
                                        <p:cTn id="58" dur="500"/>
                                        <p:tgtEl>
                                          <p:spTgt spid="6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wipe(left)">
                                      <p:cBhvr>
                                        <p:cTn id="63" dur="2000"/>
                                        <p:tgtEl>
                                          <p:spTgt spid="70"/>
                                        </p:tgtEl>
                                      </p:cBhvr>
                                    </p:animEffect>
                                  </p:childTnLst>
                                </p:cTn>
                              </p:par>
                            </p:childTnLst>
                          </p:cTn>
                        </p:par>
                        <p:par>
                          <p:cTn id="64" fill="hold">
                            <p:stCondLst>
                              <p:cond delay="2000"/>
                            </p:stCondLst>
                            <p:childTnLst>
                              <p:par>
                                <p:cTn id="65" presetID="22" presetClass="entr" presetSubtype="8" fill="hold" nodeType="afterEffect">
                                  <p:stCondLst>
                                    <p:cond delay="0"/>
                                  </p:stCondLst>
                                  <p:childTnLst>
                                    <p:set>
                                      <p:cBhvr>
                                        <p:cTn id="66" dur="1" fill="hold">
                                          <p:stCondLst>
                                            <p:cond delay="0"/>
                                          </p:stCondLst>
                                        </p:cTn>
                                        <p:tgtEl>
                                          <p:spTgt spid="71"/>
                                        </p:tgtEl>
                                        <p:attrNameLst>
                                          <p:attrName>style.visibility</p:attrName>
                                        </p:attrNameLst>
                                      </p:cBhvr>
                                      <p:to>
                                        <p:strVal val="visible"/>
                                      </p:to>
                                    </p:set>
                                    <p:animEffect transition="in" filter="wipe(left)">
                                      <p:cBhvr>
                                        <p:cTn id="67" dur="2000"/>
                                        <p:tgtEl>
                                          <p:spTgt spid="71"/>
                                        </p:tgtEl>
                                      </p:cBhvr>
                                    </p:animEffect>
                                  </p:childTnLst>
                                </p:cTn>
                              </p:par>
                            </p:childTnLst>
                          </p:cTn>
                        </p:par>
                        <p:par>
                          <p:cTn id="68" fill="hold">
                            <p:stCondLst>
                              <p:cond delay="4000"/>
                            </p:stCondLst>
                            <p:childTnLst>
                              <p:par>
                                <p:cTn id="69" presetID="10" presetClass="exit" presetSubtype="0" fill="hold" grpId="1" nodeType="afterEffect">
                                  <p:stCondLst>
                                    <p:cond delay="0"/>
                                  </p:stCondLst>
                                  <p:childTnLst>
                                    <p:animEffect transition="out" filter="fade">
                                      <p:cBhvr>
                                        <p:cTn id="70" dur="500"/>
                                        <p:tgtEl>
                                          <p:spTgt spid="64"/>
                                        </p:tgtEl>
                                      </p:cBhvr>
                                    </p:animEffect>
                                    <p:set>
                                      <p:cBhvr>
                                        <p:cTn id="71" dur="1" fill="hold">
                                          <p:stCondLst>
                                            <p:cond delay="499"/>
                                          </p:stCondLst>
                                        </p:cTn>
                                        <p:tgtEl>
                                          <p:spTgt spid="64"/>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63"/>
                                        </p:tgtEl>
                                      </p:cBhvr>
                                    </p:animEffect>
                                    <p:set>
                                      <p:cBhvr>
                                        <p:cTn id="74" dur="1" fill="hold">
                                          <p:stCondLst>
                                            <p:cond delay="499"/>
                                          </p:stCondLst>
                                        </p:cTn>
                                        <p:tgtEl>
                                          <p:spTgt spid="63"/>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69"/>
                                        </p:tgtEl>
                                      </p:cBhvr>
                                    </p:animEffect>
                                    <p:set>
                                      <p:cBhvr>
                                        <p:cTn id="77" dur="1" fill="hold">
                                          <p:stCondLst>
                                            <p:cond delay="499"/>
                                          </p:stCondLst>
                                        </p:cTn>
                                        <p:tgtEl>
                                          <p:spTgt spid="69"/>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68"/>
                                        </p:tgtEl>
                                      </p:cBhvr>
                                    </p:animEffect>
                                    <p:set>
                                      <p:cBhvr>
                                        <p:cTn id="80" dur="1" fill="hold">
                                          <p:stCondLst>
                                            <p:cond delay="4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41" grpId="0" animBg="1"/>
      <p:bldP spid="41" grpId="1" animBg="1"/>
      <p:bldP spid="42" grpId="0" animBg="1"/>
      <p:bldP spid="42" grpId="1" animBg="1"/>
      <p:bldP spid="43" grpId="0" animBg="1"/>
      <p:bldP spid="43" grpId="1" animBg="1"/>
      <p:bldP spid="63" grpId="0" animBg="1"/>
      <p:bldP spid="63" grpId="1" animBg="1"/>
      <p:bldP spid="64" grpId="0" animBg="1"/>
      <p:bldP spid="64" grpId="1" animBg="1"/>
      <p:bldP spid="68" grpId="0" animBg="1"/>
      <p:bldP spid="68" grpId="1" animBg="1"/>
      <p:bldP spid="69" grpId="0" animBg="1"/>
      <p:bldP spid="69"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79374" y="689397"/>
            <a:ext cx="5400601" cy="5403333"/>
            <a:chOff x="1879374" y="689397"/>
            <a:chExt cx="5400601" cy="5403333"/>
          </a:xfrm>
        </p:grpSpPr>
        <p:grpSp>
          <p:nvGrpSpPr>
            <p:cNvPr id="2" name="Group 1"/>
            <p:cNvGrpSpPr/>
            <p:nvPr/>
          </p:nvGrpSpPr>
          <p:grpSpPr>
            <a:xfrm>
              <a:off x="1879374" y="689397"/>
              <a:ext cx="5400601" cy="5403333"/>
              <a:chOff x="1877261" y="689963"/>
              <a:chExt cx="5400601" cy="5403333"/>
            </a:xfrm>
          </p:grpSpPr>
          <p:grpSp>
            <p:nvGrpSpPr>
              <p:cNvPr id="22" name="Group 21"/>
              <p:cNvGrpSpPr/>
              <p:nvPr/>
            </p:nvGrpSpPr>
            <p:grpSpPr>
              <a:xfrm>
                <a:off x="1877261" y="689963"/>
                <a:ext cx="5400601" cy="5403333"/>
                <a:chOff x="1877261" y="689963"/>
                <a:chExt cx="5400601" cy="5403333"/>
              </a:xfrm>
            </p:grpSpPr>
            <p:cxnSp>
              <p:nvCxnSpPr>
                <p:cNvPr id="4" name="Straight Connector 3"/>
                <p:cNvCxnSpPr>
                  <a:stCxn id="7" idx="1"/>
                  <a:endCxn id="7" idx="3"/>
                </p:cNvCxnSpPr>
                <p:nvPr/>
              </p:nvCxnSpPr>
              <p:spPr>
                <a:xfrm>
                  <a:off x="1877261" y="3392996"/>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77261" y="692696"/>
                  <a:ext cx="5400600" cy="5400600"/>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a:endCxn id="7" idx="2"/>
                </p:cNvCxnSpPr>
                <p:nvPr/>
              </p:nvCxnSpPr>
              <p:spPr>
                <a:xfrm>
                  <a:off x="4577561" y="692696"/>
                  <a:ext cx="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877261" y="692696"/>
                  <a:ext cx="540060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877261" y="692696"/>
                  <a:ext cx="5400601"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877261" y="689963"/>
                  <a:ext cx="5400600" cy="5400600"/>
                </a:xfrm>
                <a:prstGeom prst="ellipse">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8" name="Straight Connector 27"/>
              <p:cNvCxnSpPr/>
              <p:nvPr/>
            </p:nvCxnSpPr>
            <p:spPr>
              <a:xfrm>
                <a:off x="2668161" y="1494511"/>
                <a:ext cx="38188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1" idx="7"/>
                <a:endCxn id="21" idx="5"/>
              </p:cNvCxnSpPr>
              <p:nvPr/>
            </p:nvCxnSpPr>
            <p:spPr>
              <a:xfrm>
                <a:off x="6486961" y="1480863"/>
                <a:ext cx="0" cy="38188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1" idx="5"/>
                <a:endCxn id="21" idx="3"/>
              </p:cNvCxnSpPr>
              <p:nvPr/>
            </p:nvCxnSpPr>
            <p:spPr>
              <a:xfrm flipH="1">
                <a:off x="2668161" y="5299663"/>
                <a:ext cx="38188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1" idx="3"/>
                <a:endCxn id="21" idx="1"/>
              </p:cNvCxnSpPr>
              <p:nvPr/>
            </p:nvCxnSpPr>
            <p:spPr>
              <a:xfrm flipV="1">
                <a:off x="2668161" y="1480863"/>
                <a:ext cx="0" cy="38188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 idx="0"/>
                <a:endCxn id="7" idx="3"/>
              </p:cNvCxnSpPr>
              <p:nvPr/>
            </p:nvCxnSpPr>
            <p:spPr>
              <a:xfrm>
                <a:off x="4577561" y="692696"/>
                <a:ext cx="2700300" cy="27003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7" idx="3"/>
                <a:endCxn id="21" idx="4"/>
              </p:cNvCxnSpPr>
              <p:nvPr/>
            </p:nvCxnSpPr>
            <p:spPr>
              <a:xfrm flipH="1">
                <a:off x="4577561" y="3392996"/>
                <a:ext cx="2700300" cy="269756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1" idx="4"/>
              </p:cNvCxnSpPr>
              <p:nvPr/>
            </p:nvCxnSpPr>
            <p:spPr>
              <a:xfrm flipH="1" flipV="1">
                <a:off x="1877261" y="3390263"/>
                <a:ext cx="2700300" cy="27003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1" idx="2"/>
              </p:cNvCxnSpPr>
              <p:nvPr/>
            </p:nvCxnSpPr>
            <p:spPr>
              <a:xfrm flipV="1">
                <a:off x="1877261" y="692697"/>
                <a:ext cx="2700300" cy="269756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8" name="Straight Connector 37"/>
            <p:cNvCxnSpPr/>
            <p:nvPr/>
          </p:nvCxnSpPr>
          <p:spPr>
            <a:xfrm>
              <a:off x="3779912" y="692131"/>
              <a:ext cx="0" cy="539786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360320" y="692696"/>
              <a:ext cx="0" cy="539786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879374" y="4176376"/>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879374" y="2588432"/>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a:xfrm flipH="1">
            <a:off x="1879374" y="692695"/>
            <a:ext cx="4276801" cy="424847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rot="2700000">
            <a:off x="5282572" y="1419304"/>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rot="2700000">
            <a:off x="6402753" y="2539485"/>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rot="2700000">
            <a:off x="2593524" y="4118479"/>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rot="2700000">
            <a:off x="3711559" y="5260638"/>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rot="2700000">
            <a:off x="3729414" y="1428954"/>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rot="2700000">
            <a:off x="2596918" y="2533506"/>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Connector 48"/>
          <p:cNvCxnSpPr/>
          <p:nvPr/>
        </p:nvCxnSpPr>
        <p:spPr>
          <a:xfrm flipH="1">
            <a:off x="2987824" y="1844824"/>
            <a:ext cx="4292150" cy="4245172"/>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rot="2700000">
            <a:off x="6416726" y="4116266"/>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rot="2700000">
            <a:off x="5278900" y="5234790"/>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 name="Straight Connector 51"/>
          <p:cNvCxnSpPr/>
          <p:nvPr/>
        </p:nvCxnSpPr>
        <p:spPr>
          <a:xfrm>
            <a:off x="1879373" y="1844824"/>
            <a:ext cx="4276802" cy="4245172"/>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987824" y="692696"/>
            <a:ext cx="4292150" cy="4248472"/>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22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left)">
                                      <p:cBhvr>
                                        <p:cTn id="24" dur="2000"/>
                                        <p:tgtEl>
                                          <p:spTgt spid="53"/>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2000"/>
                                        <p:tgtEl>
                                          <p:spTgt spid="52"/>
                                        </p:tgtEl>
                                      </p:cBhvr>
                                    </p:animEffect>
                                  </p:childTnLst>
                                </p:cTn>
                              </p:par>
                            </p:childTnLst>
                          </p:cTn>
                        </p:par>
                        <p:par>
                          <p:cTn id="29" fill="hold">
                            <p:stCondLst>
                              <p:cond delay="4000"/>
                            </p:stCondLst>
                            <p:childTnLst>
                              <p:par>
                                <p:cTn id="30" presetID="10" presetClass="exit" presetSubtype="0" fill="hold" grpId="1" nodeType="afterEffect">
                                  <p:stCondLst>
                                    <p:cond delay="0"/>
                                  </p:stCondLst>
                                  <p:childTnLst>
                                    <p:animEffect transition="out" filter="fade">
                                      <p:cBhvr>
                                        <p:cTn id="31" dur="500"/>
                                        <p:tgtEl>
                                          <p:spTgt spid="40"/>
                                        </p:tgtEl>
                                      </p:cBhvr>
                                    </p:animEffect>
                                    <p:set>
                                      <p:cBhvr>
                                        <p:cTn id="32" dur="1" fill="hold">
                                          <p:stCondLst>
                                            <p:cond delay="499"/>
                                          </p:stCondLst>
                                        </p:cTn>
                                        <p:tgtEl>
                                          <p:spTgt spid="40"/>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48"/>
                                        </p:tgtEl>
                                      </p:cBhvr>
                                    </p:animEffect>
                                    <p:set>
                                      <p:cBhvr>
                                        <p:cTn id="35" dur="1" fill="hold">
                                          <p:stCondLst>
                                            <p:cond delay="499"/>
                                          </p:stCondLst>
                                        </p:cTn>
                                        <p:tgtEl>
                                          <p:spTgt spid="4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50"/>
                                        </p:tgtEl>
                                      </p:cBhvr>
                                    </p:animEffect>
                                    <p:set>
                                      <p:cBhvr>
                                        <p:cTn id="38" dur="1" fill="hold">
                                          <p:stCondLst>
                                            <p:cond delay="499"/>
                                          </p:stCondLst>
                                        </p:cTn>
                                        <p:tgtEl>
                                          <p:spTgt spid="50"/>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51"/>
                                        </p:tgtEl>
                                      </p:cBhvr>
                                    </p:animEffect>
                                    <p:set>
                                      <p:cBhvr>
                                        <p:cTn id="41" dur="1" fill="hold">
                                          <p:stCondLst>
                                            <p:cond delay="499"/>
                                          </p:stCondLst>
                                        </p:cTn>
                                        <p:tgtEl>
                                          <p:spTgt spid="5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nodeType="click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wipe(right)">
                                      <p:cBhvr>
                                        <p:cTn id="63" dur="2000"/>
                                        <p:tgtEl>
                                          <p:spTgt spid="49"/>
                                        </p:tgtEl>
                                      </p:cBhvr>
                                    </p:animEffect>
                                  </p:childTnLst>
                                </p:cTn>
                              </p:par>
                            </p:childTnLst>
                          </p:cTn>
                        </p:par>
                        <p:par>
                          <p:cTn id="64" fill="hold">
                            <p:stCondLst>
                              <p:cond delay="2000"/>
                            </p:stCondLst>
                            <p:childTnLst>
                              <p:par>
                                <p:cTn id="65" presetID="22" presetClass="entr" presetSubtype="2" fill="hold"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right)">
                                      <p:cBhvr>
                                        <p:cTn id="67" dur="2000"/>
                                        <p:tgtEl>
                                          <p:spTgt spid="32"/>
                                        </p:tgtEl>
                                      </p:cBhvr>
                                    </p:animEffect>
                                  </p:childTnLst>
                                </p:cTn>
                              </p:par>
                            </p:childTnLst>
                          </p:cTn>
                        </p:par>
                        <p:par>
                          <p:cTn id="68" fill="hold">
                            <p:stCondLst>
                              <p:cond delay="4000"/>
                            </p:stCondLst>
                            <p:childTnLst>
                              <p:par>
                                <p:cTn id="69" presetID="10" presetClass="exit" presetSubtype="0" fill="hold" grpId="1" nodeType="afterEffect">
                                  <p:stCondLst>
                                    <p:cond delay="0"/>
                                  </p:stCondLst>
                                  <p:childTnLst>
                                    <p:animEffect transition="out" filter="fade">
                                      <p:cBhvr>
                                        <p:cTn id="70" dur="500"/>
                                        <p:tgtEl>
                                          <p:spTgt spid="33"/>
                                        </p:tgtEl>
                                      </p:cBhvr>
                                    </p:animEffect>
                                    <p:set>
                                      <p:cBhvr>
                                        <p:cTn id="71" dur="1" fill="hold">
                                          <p:stCondLst>
                                            <p:cond delay="499"/>
                                          </p:stCondLst>
                                        </p:cTn>
                                        <p:tgtEl>
                                          <p:spTgt spid="33"/>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34"/>
                                        </p:tgtEl>
                                      </p:cBhvr>
                                    </p:animEffect>
                                    <p:set>
                                      <p:cBhvr>
                                        <p:cTn id="74" dur="1" fill="hold">
                                          <p:stCondLst>
                                            <p:cond delay="499"/>
                                          </p:stCondLst>
                                        </p:cTn>
                                        <p:tgtEl>
                                          <p:spTgt spid="34"/>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36"/>
                                        </p:tgtEl>
                                      </p:cBhvr>
                                    </p:animEffect>
                                    <p:set>
                                      <p:cBhvr>
                                        <p:cTn id="77" dur="1" fill="hold">
                                          <p:stCondLst>
                                            <p:cond delay="499"/>
                                          </p:stCondLst>
                                        </p:cTn>
                                        <p:tgtEl>
                                          <p:spTgt spid="36"/>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37"/>
                                        </p:tgtEl>
                                      </p:cBhvr>
                                    </p:animEffect>
                                    <p:set>
                                      <p:cBhvr>
                                        <p:cTn id="80"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36" grpId="0" animBg="1"/>
      <p:bldP spid="36" grpId="1" animBg="1"/>
      <p:bldP spid="37" grpId="0" animBg="1"/>
      <p:bldP spid="37" grpId="1" animBg="1"/>
      <p:bldP spid="40" grpId="0" animBg="1"/>
      <p:bldP spid="40" grpId="1" animBg="1"/>
      <p:bldP spid="48" grpId="0" animBg="1"/>
      <p:bldP spid="48" grpId="1" animBg="1"/>
      <p:bldP spid="50" grpId="0" animBg="1"/>
      <p:bldP spid="50" grpId="1" animBg="1"/>
      <p:bldP spid="51" grpId="0" animBg="1"/>
      <p:bldP spid="5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845" r="11193"/>
          <a:stretch/>
        </p:blipFill>
        <p:spPr bwMode="auto">
          <a:xfrm>
            <a:off x="-1" y="8392"/>
            <a:ext cx="9144001" cy="6861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6300609"/>
            <a:ext cx="9144000" cy="461665"/>
          </a:xfrm>
          <a:prstGeom prst="rect">
            <a:avLst/>
          </a:prstGeom>
          <a:solidFill>
            <a:schemeClr val="bg1"/>
          </a:solidFill>
        </p:spPr>
        <p:txBody>
          <a:bodyPr wrap="square">
            <a:spAutoFit/>
          </a:bodyPr>
          <a:lstStyle/>
          <a:p>
            <a:pPr algn="ctr"/>
            <a:r>
              <a:rPr lang="en-GB" sz="2400" b="1" dirty="0"/>
              <a:t>Geometric </a:t>
            </a:r>
            <a:r>
              <a:rPr lang="en-GB" sz="2400" b="1" dirty="0" smtClean="0"/>
              <a:t>Tiling, </a:t>
            </a:r>
            <a:r>
              <a:rPr lang="en-GB" sz="2400" b="1" dirty="0"/>
              <a:t>Morocco</a:t>
            </a:r>
          </a:p>
        </p:txBody>
      </p:sp>
    </p:spTree>
    <p:extLst>
      <p:ext uri="{BB962C8B-B14F-4D97-AF65-F5344CB8AC3E}">
        <p14:creationId xmlns:p14="http://schemas.microsoft.com/office/powerpoint/2010/main" val="4872695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79373" y="689397"/>
            <a:ext cx="5400602" cy="5403333"/>
            <a:chOff x="1879373" y="689397"/>
            <a:chExt cx="5400602" cy="5403333"/>
          </a:xfrm>
        </p:grpSpPr>
        <p:grpSp>
          <p:nvGrpSpPr>
            <p:cNvPr id="3" name="Group 2"/>
            <p:cNvGrpSpPr/>
            <p:nvPr/>
          </p:nvGrpSpPr>
          <p:grpSpPr>
            <a:xfrm>
              <a:off x="1879374" y="689397"/>
              <a:ext cx="5400601" cy="5403333"/>
              <a:chOff x="1879374" y="689397"/>
              <a:chExt cx="5400601" cy="5403333"/>
            </a:xfrm>
          </p:grpSpPr>
          <p:grpSp>
            <p:nvGrpSpPr>
              <p:cNvPr id="2" name="Group 1"/>
              <p:cNvGrpSpPr/>
              <p:nvPr/>
            </p:nvGrpSpPr>
            <p:grpSpPr>
              <a:xfrm>
                <a:off x="1879374" y="689397"/>
                <a:ext cx="5400601" cy="5403333"/>
                <a:chOff x="1877261" y="689963"/>
                <a:chExt cx="5400601" cy="5403333"/>
              </a:xfrm>
            </p:grpSpPr>
            <p:grpSp>
              <p:nvGrpSpPr>
                <p:cNvPr id="22" name="Group 21"/>
                <p:cNvGrpSpPr/>
                <p:nvPr/>
              </p:nvGrpSpPr>
              <p:grpSpPr>
                <a:xfrm>
                  <a:off x="1877261" y="689963"/>
                  <a:ext cx="5400601" cy="5403333"/>
                  <a:chOff x="1877261" y="689963"/>
                  <a:chExt cx="5400601" cy="5403333"/>
                </a:xfrm>
              </p:grpSpPr>
              <p:cxnSp>
                <p:nvCxnSpPr>
                  <p:cNvPr id="4" name="Straight Connector 3"/>
                  <p:cNvCxnSpPr>
                    <a:stCxn id="7" idx="1"/>
                    <a:endCxn id="7" idx="3"/>
                  </p:cNvCxnSpPr>
                  <p:nvPr/>
                </p:nvCxnSpPr>
                <p:spPr>
                  <a:xfrm>
                    <a:off x="1877261" y="3392996"/>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77261" y="692696"/>
                    <a:ext cx="5400600" cy="5400600"/>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a:endCxn id="7" idx="2"/>
                  </p:cNvCxnSpPr>
                  <p:nvPr/>
                </p:nvCxnSpPr>
                <p:spPr>
                  <a:xfrm>
                    <a:off x="4577561" y="692696"/>
                    <a:ext cx="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877261" y="692696"/>
                    <a:ext cx="540060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877261" y="692696"/>
                    <a:ext cx="5400601"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877261" y="689963"/>
                    <a:ext cx="5400600" cy="5400600"/>
                  </a:xfrm>
                  <a:prstGeom prst="ellipse">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8" name="Straight Connector 27"/>
                <p:cNvCxnSpPr/>
                <p:nvPr/>
              </p:nvCxnSpPr>
              <p:spPr>
                <a:xfrm>
                  <a:off x="2668161" y="1494511"/>
                  <a:ext cx="38188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1" idx="7"/>
                  <a:endCxn id="21" idx="5"/>
                </p:cNvCxnSpPr>
                <p:nvPr/>
              </p:nvCxnSpPr>
              <p:spPr>
                <a:xfrm>
                  <a:off x="6486961" y="1480863"/>
                  <a:ext cx="0" cy="38188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1" idx="5"/>
                  <a:endCxn id="21" idx="3"/>
                </p:cNvCxnSpPr>
                <p:nvPr/>
              </p:nvCxnSpPr>
              <p:spPr>
                <a:xfrm flipH="1">
                  <a:off x="2668161" y="5299663"/>
                  <a:ext cx="38188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1" idx="3"/>
                  <a:endCxn id="21" idx="1"/>
                </p:cNvCxnSpPr>
                <p:nvPr/>
              </p:nvCxnSpPr>
              <p:spPr>
                <a:xfrm flipV="1">
                  <a:off x="2668161" y="1480863"/>
                  <a:ext cx="0" cy="38188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 idx="0"/>
                  <a:endCxn id="7" idx="3"/>
                </p:cNvCxnSpPr>
                <p:nvPr/>
              </p:nvCxnSpPr>
              <p:spPr>
                <a:xfrm>
                  <a:off x="4577561" y="692696"/>
                  <a:ext cx="2700300" cy="27003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7" idx="3"/>
                  <a:endCxn id="21" idx="4"/>
                </p:cNvCxnSpPr>
                <p:nvPr/>
              </p:nvCxnSpPr>
              <p:spPr>
                <a:xfrm flipH="1">
                  <a:off x="4577561" y="3392996"/>
                  <a:ext cx="2700300" cy="269756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1" idx="4"/>
                </p:cNvCxnSpPr>
                <p:nvPr/>
              </p:nvCxnSpPr>
              <p:spPr>
                <a:xfrm flipH="1" flipV="1">
                  <a:off x="1877261" y="3390263"/>
                  <a:ext cx="2700300" cy="27003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1" idx="2"/>
                </p:cNvCxnSpPr>
                <p:nvPr/>
              </p:nvCxnSpPr>
              <p:spPr>
                <a:xfrm flipV="1">
                  <a:off x="1877261" y="692697"/>
                  <a:ext cx="2700300" cy="269756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8" name="Straight Connector 37"/>
              <p:cNvCxnSpPr/>
              <p:nvPr/>
            </p:nvCxnSpPr>
            <p:spPr>
              <a:xfrm>
                <a:off x="3779912" y="692131"/>
                <a:ext cx="0" cy="539786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360320" y="692696"/>
                <a:ext cx="0" cy="539786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879374" y="4176376"/>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879374" y="2588432"/>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a:xfrm flipH="1">
              <a:off x="1879374" y="692695"/>
              <a:ext cx="4276801" cy="424847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2987824" y="1844824"/>
              <a:ext cx="4292150" cy="424517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879373" y="1844824"/>
              <a:ext cx="4276802" cy="424517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987824" y="692696"/>
              <a:ext cx="4292150" cy="424847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9" name="Oval 38"/>
          <p:cNvSpPr/>
          <p:nvPr/>
        </p:nvSpPr>
        <p:spPr>
          <a:xfrm rot="2700000">
            <a:off x="2596918" y="1411539"/>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p:cNvSpPr/>
          <p:nvPr/>
        </p:nvSpPr>
        <p:spPr>
          <a:xfrm rot="2700000">
            <a:off x="1815749" y="3323397"/>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p:cNvSpPr/>
          <p:nvPr/>
        </p:nvSpPr>
        <p:spPr>
          <a:xfrm rot="2700000">
            <a:off x="4511109" y="635443"/>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2" name="Straight Connector 81"/>
          <p:cNvCxnSpPr>
            <a:stCxn id="21" idx="2"/>
          </p:cNvCxnSpPr>
          <p:nvPr/>
        </p:nvCxnSpPr>
        <p:spPr>
          <a:xfrm flipV="1">
            <a:off x="1879374" y="692696"/>
            <a:ext cx="1108450" cy="269700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endCxn id="7" idx="0"/>
          </p:cNvCxnSpPr>
          <p:nvPr/>
        </p:nvCxnSpPr>
        <p:spPr>
          <a:xfrm flipV="1">
            <a:off x="1879374" y="692130"/>
            <a:ext cx="2700300" cy="115269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4" name="Oval 83"/>
          <p:cNvSpPr/>
          <p:nvPr/>
        </p:nvSpPr>
        <p:spPr>
          <a:xfrm rot="8100000">
            <a:off x="6411850" y="1415506"/>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p:cNvSpPr/>
          <p:nvPr/>
        </p:nvSpPr>
        <p:spPr>
          <a:xfrm rot="8100000">
            <a:off x="4499993" y="634337"/>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p:cNvSpPr/>
          <p:nvPr/>
        </p:nvSpPr>
        <p:spPr>
          <a:xfrm rot="8100000">
            <a:off x="7187947" y="3329699"/>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7" name="Straight Connector 86"/>
          <p:cNvCxnSpPr/>
          <p:nvPr/>
        </p:nvCxnSpPr>
        <p:spPr>
          <a:xfrm rot="5400000" flipV="1">
            <a:off x="5371986" y="-96312"/>
            <a:ext cx="1108450" cy="269700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flipV="1">
            <a:off x="5348781" y="1471768"/>
            <a:ext cx="2700300" cy="115269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5" name="Oval 94"/>
          <p:cNvSpPr/>
          <p:nvPr/>
        </p:nvSpPr>
        <p:spPr>
          <a:xfrm rot="13500000">
            <a:off x="6404304" y="5231543"/>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p:cNvSpPr/>
          <p:nvPr/>
        </p:nvSpPr>
        <p:spPr>
          <a:xfrm rot="13500000">
            <a:off x="7185473" y="3319685"/>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Oval 96"/>
          <p:cNvSpPr/>
          <p:nvPr/>
        </p:nvSpPr>
        <p:spPr>
          <a:xfrm rot="13500000">
            <a:off x="4490113" y="6007639"/>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8" name="Straight Connector 97"/>
          <p:cNvCxnSpPr/>
          <p:nvPr/>
        </p:nvCxnSpPr>
        <p:spPr>
          <a:xfrm rot="10800000" flipV="1">
            <a:off x="6157414" y="3397401"/>
            <a:ext cx="1108450" cy="269700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0800000" flipV="1">
            <a:off x="4565564" y="4942274"/>
            <a:ext cx="2700300" cy="115269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1" name="Oval 100"/>
          <p:cNvSpPr/>
          <p:nvPr/>
        </p:nvSpPr>
        <p:spPr>
          <a:xfrm rot="18900000">
            <a:off x="2584496" y="5220359"/>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Oval 101"/>
          <p:cNvSpPr/>
          <p:nvPr/>
        </p:nvSpPr>
        <p:spPr>
          <a:xfrm rot="18900000">
            <a:off x="4496354" y="6001528"/>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val 102"/>
          <p:cNvSpPr/>
          <p:nvPr/>
        </p:nvSpPr>
        <p:spPr>
          <a:xfrm rot="18900000">
            <a:off x="1808400" y="3306168"/>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4" name="Straight Connector 103"/>
          <p:cNvCxnSpPr/>
          <p:nvPr/>
        </p:nvCxnSpPr>
        <p:spPr>
          <a:xfrm rot="16200000" flipV="1">
            <a:off x="2659929" y="4179194"/>
            <a:ext cx="1108450" cy="269700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flipV="1">
            <a:off x="1091284" y="4155422"/>
            <a:ext cx="2700300" cy="115269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66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fade">
                                      <p:cBhvr>
                                        <p:cTn id="11" dur="500"/>
                                        <p:tgtEl>
                                          <p:spTgt spid="8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fade">
                                      <p:cBhvr>
                                        <p:cTn id="15" dur="500"/>
                                        <p:tgtEl>
                                          <p:spTgt spid="8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wipe(left)">
                                      <p:cBhvr>
                                        <p:cTn id="20" dur="2000"/>
                                        <p:tgtEl>
                                          <p:spTgt spid="82"/>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83"/>
                                        </p:tgtEl>
                                        <p:attrNameLst>
                                          <p:attrName>style.visibility</p:attrName>
                                        </p:attrNameLst>
                                      </p:cBhvr>
                                      <p:to>
                                        <p:strVal val="visible"/>
                                      </p:to>
                                    </p:set>
                                    <p:animEffect transition="in" filter="wipe(left)">
                                      <p:cBhvr>
                                        <p:cTn id="24" dur="2000"/>
                                        <p:tgtEl>
                                          <p:spTgt spid="83"/>
                                        </p:tgtEl>
                                      </p:cBhvr>
                                    </p:animEffect>
                                  </p:childTnLst>
                                </p:cTn>
                              </p:par>
                            </p:childTnLst>
                          </p:cTn>
                        </p:par>
                        <p:par>
                          <p:cTn id="25" fill="hold">
                            <p:stCondLst>
                              <p:cond delay="4000"/>
                            </p:stCondLst>
                            <p:childTnLst>
                              <p:par>
                                <p:cTn id="26" presetID="10" presetClass="exit" presetSubtype="0" fill="hold" grpId="1" nodeType="afterEffect">
                                  <p:stCondLst>
                                    <p:cond delay="0"/>
                                  </p:stCondLst>
                                  <p:childTnLst>
                                    <p:animEffect transition="out" filter="fade">
                                      <p:cBhvr>
                                        <p:cTn id="27" dur="500"/>
                                        <p:tgtEl>
                                          <p:spTgt spid="39"/>
                                        </p:tgtEl>
                                      </p:cBhvr>
                                    </p:animEffect>
                                    <p:set>
                                      <p:cBhvr>
                                        <p:cTn id="28" dur="1" fill="hold">
                                          <p:stCondLst>
                                            <p:cond delay="499"/>
                                          </p:stCondLst>
                                        </p:cTn>
                                        <p:tgtEl>
                                          <p:spTgt spid="39"/>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80"/>
                                        </p:tgtEl>
                                      </p:cBhvr>
                                    </p:animEffect>
                                    <p:set>
                                      <p:cBhvr>
                                        <p:cTn id="31" dur="1" fill="hold">
                                          <p:stCondLst>
                                            <p:cond delay="499"/>
                                          </p:stCondLst>
                                        </p:cTn>
                                        <p:tgtEl>
                                          <p:spTgt spid="80"/>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81"/>
                                        </p:tgtEl>
                                      </p:cBhvr>
                                    </p:animEffect>
                                    <p:set>
                                      <p:cBhvr>
                                        <p:cTn id="34" dur="1" fill="hold">
                                          <p:stCondLst>
                                            <p:cond delay="499"/>
                                          </p:stCondLst>
                                        </p:cTn>
                                        <p:tgtEl>
                                          <p:spTgt spid="8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4"/>
                                        </p:tgtEl>
                                        <p:attrNameLst>
                                          <p:attrName>style.visibility</p:attrName>
                                        </p:attrNameLst>
                                      </p:cBhvr>
                                      <p:to>
                                        <p:strVal val="visible"/>
                                      </p:to>
                                    </p:set>
                                    <p:animEffect transition="in" filter="fade">
                                      <p:cBhvr>
                                        <p:cTn id="39" dur="500"/>
                                        <p:tgtEl>
                                          <p:spTgt spid="8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85"/>
                                        </p:tgtEl>
                                        <p:attrNameLst>
                                          <p:attrName>style.visibility</p:attrName>
                                        </p:attrNameLst>
                                      </p:cBhvr>
                                      <p:to>
                                        <p:strVal val="visible"/>
                                      </p:to>
                                    </p:set>
                                    <p:animEffect transition="in" filter="fade">
                                      <p:cBhvr>
                                        <p:cTn id="43" dur="500"/>
                                        <p:tgtEl>
                                          <p:spTgt spid="85"/>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86"/>
                                        </p:tgtEl>
                                        <p:attrNameLst>
                                          <p:attrName>style.visibility</p:attrName>
                                        </p:attrNameLst>
                                      </p:cBhvr>
                                      <p:to>
                                        <p:strVal val="visible"/>
                                      </p:to>
                                    </p:set>
                                    <p:animEffect transition="in" filter="fade">
                                      <p:cBhvr>
                                        <p:cTn id="47" dur="500"/>
                                        <p:tgtEl>
                                          <p:spTgt spid="8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87"/>
                                        </p:tgtEl>
                                        <p:attrNameLst>
                                          <p:attrName>style.visibility</p:attrName>
                                        </p:attrNameLst>
                                      </p:cBhvr>
                                      <p:to>
                                        <p:strVal val="visible"/>
                                      </p:to>
                                    </p:set>
                                    <p:animEffect transition="in" filter="wipe(up)">
                                      <p:cBhvr>
                                        <p:cTn id="52" dur="2000"/>
                                        <p:tgtEl>
                                          <p:spTgt spid="87"/>
                                        </p:tgtEl>
                                      </p:cBhvr>
                                    </p:animEffect>
                                  </p:childTnLst>
                                </p:cTn>
                              </p:par>
                            </p:childTnLst>
                          </p:cTn>
                        </p:par>
                        <p:par>
                          <p:cTn id="53" fill="hold">
                            <p:stCondLst>
                              <p:cond delay="2000"/>
                            </p:stCondLst>
                            <p:childTnLst>
                              <p:par>
                                <p:cTn id="54" presetID="22" presetClass="entr" presetSubtype="1" fill="hold" nodeType="afterEffect">
                                  <p:stCondLst>
                                    <p:cond delay="0"/>
                                  </p:stCondLst>
                                  <p:childTnLst>
                                    <p:set>
                                      <p:cBhvr>
                                        <p:cTn id="55" dur="1" fill="hold">
                                          <p:stCondLst>
                                            <p:cond delay="0"/>
                                          </p:stCondLst>
                                        </p:cTn>
                                        <p:tgtEl>
                                          <p:spTgt spid="88"/>
                                        </p:tgtEl>
                                        <p:attrNameLst>
                                          <p:attrName>style.visibility</p:attrName>
                                        </p:attrNameLst>
                                      </p:cBhvr>
                                      <p:to>
                                        <p:strVal val="visible"/>
                                      </p:to>
                                    </p:set>
                                    <p:animEffect transition="in" filter="wipe(up)">
                                      <p:cBhvr>
                                        <p:cTn id="56" dur="2000"/>
                                        <p:tgtEl>
                                          <p:spTgt spid="88"/>
                                        </p:tgtEl>
                                      </p:cBhvr>
                                    </p:animEffect>
                                  </p:childTnLst>
                                </p:cTn>
                              </p:par>
                            </p:childTnLst>
                          </p:cTn>
                        </p:par>
                        <p:par>
                          <p:cTn id="57" fill="hold">
                            <p:stCondLst>
                              <p:cond delay="4000"/>
                            </p:stCondLst>
                            <p:childTnLst>
                              <p:par>
                                <p:cTn id="58" presetID="10" presetClass="exit" presetSubtype="0" fill="hold" grpId="1" nodeType="afterEffect">
                                  <p:stCondLst>
                                    <p:cond delay="0"/>
                                  </p:stCondLst>
                                  <p:childTnLst>
                                    <p:animEffect transition="out" filter="fade">
                                      <p:cBhvr>
                                        <p:cTn id="59" dur="500"/>
                                        <p:tgtEl>
                                          <p:spTgt spid="84"/>
                                        </p:tgtEl>
                                      </p:cBhvr>
                                    </p:animEffect>
                                    <p:set>
                                      <p:cBhvr>
                                        <p:cTn id="60" dur="1" fill="hold">
                                          <p:stCondLst>
                                            <p:cond delay="499"/>
                                          </p:stCondLst>
                                        </p:cTn>
                                        <p:tgtEl>
                                          <p:spTgt spid="84"/>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85"/>
                                        </p:tgtEl>
                                      </p:cBhvr>
                                    </p:animEffect>
                                    <p:set>
                                      <p:cBhvr>
                                        <p:cTn id="63" dur="1" fill="hold">
                                          <p:stCondLst>
                                            <p:cond delay="499"/>
                                          </p:stCondLst>
                                        </p:cTn>
                                        <p:tgtEl>
                                          <p:spTgt spid="85"/>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86"/>
                                        </p:tgtEl>
                                      </p:cBhvr>
                                    </p:animEffect>
                                    <p:set>
                                      <p:cBhvr>
                                        <p:cTn id="66" dur="1" fill="hold">
                                          <p:stCondLst>
                                            <p:cond delay="499"/>
                                          </p:stCondLst>
                                        </p:cTn>
                                        <p:tgtEl>
                                          <p:spTgt spid="8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95"/>
                                        </p:tgtEl>
                                        <p:attrNameLst>
                                          <p:attrName>style.visibility</p:attrName>
                                        </p:attrNameLst>
                                      </p:cBhvr>
                                      <p:to>
                                        <p:strVal val="visible"/>
                                      </p:to>
                                    </p:set>
                                    <p:animEffect transition="in" filter="fade">
                                      <p:cBhvr>
                                        <p:cTn id="71" dur="500"/>
                                        <p:tgtEl>
                                          <p:spTgt spid="95"/>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96"/>
                                        </p:tgtEl>
                                        <p:attrNameLst>
                                          <p:attrName>style.visibility</p:attrName>
                                        </p:attrNameLst>
                                      </p:cBhvr>
                                      <p:to>
                                        <p:strVal val="visible"/>
                                      </p:to>
                                    </p:set>
                                    <p:animEffect transition="in" filter="fade">
                                      <p:cBhvr>
                                        <p:cTn id="75" dur="500"/>
                                        <p:tgtEl>
                                          <p:spTgt spid="96"/>
                                        </p:tgtEl>
                                      </p:cBhvr>
                                    </p:animEffect>
                                  </p:childTnLst>
                                </p:cTn>
                              </p:par>
                            </p:childTnLst>
                          </p:cTn>
                        </p:par>
                        <p:par>
                          <p:cTn id="76" fill="hold">
                            <p:stCondLst>
                              <p:cond delay="1000"/>
                            </p:stCondLst>
                            <p:childTnLst>
                              <p:par>
                                <p:cTn id="77" presetID="10" presetClass="entr" presetSubtype="0" fill="hold" grpId="0" nodeType="afterEffect">
                                  <p:stCondLst>
                                    <p:cond delay="0"/>
                                  </p:stCondLst>
                                  <p:childTnLst>
                                    <p:set>
                                      <p:cBhvr>
                                        <p:cTn id="78" dur="1" fill="hold">
                                          <p:stCondLst>
                                            <p:cond delay="0"/>
                                          </p:stCondLst>
                                        </p:cTn>
                                        <p:tgtEl>
                                          <p:spTgt spid="97"/>
                                        </p:tgtEl>
                                        <p:attrNameLst>
                                          <p:attrName>style.visibility</p:attrName>
                                        </p:attrNameLst>
                                      </p:cBhvr>
                                      <p:to>
                                        <p:strVal val="visible"/>
                                      </p:to>
                                    </p:set>
                                    <p:animEffect transition="in" filter="fade">
                                      <p:cBhvr>
                                        <p:cTn id="79" dur="500"/>
                                        <p:tgtEl>
                                          <p:spTgt spid="97"/>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98"/>
                                        </p:tgtEl>
                                        <p:attrNameLst>
                                          <p:attrName>style.visibility</p:attrName>
                                        </p:attrNameLst>
                                      </p:cBhvr>
                                      <p:to>
                                        <p:strVal val="visible"/>
                                      </p:to>
                                    </p:set>
                                    <p:animEffect transition="in" filter="wipe(up)">
                                      <p:cBhvr>
                                        <p:cTn id="84" dur="2000"/>
                                        <p:tgtEl>
                                          <p:spTgt spid="98"/>
                                        </p:tgtEl>
                                      </p:cBhvr>
                                    </p:animEffect>
                                  </p:childTnLst>
                                </p:cTn>
                              </p:par>
                            </p:childTnLst>
                          </p:cTn>
                        </p:par>
                        <p:par>
                          <p:cTn id="85" fill="hold">
                            <p:stCondLst>
                              <p:cond delay="2000"/>
                            </p:stCondLst>
                            <p:childTnLst>
                              <p:par>
                                <p:cTn id="86" presetID="22" presetClass="entr" presetSubtype="2" fill="hold" nodeType="afterEffect">
                                  <p:stCondLst>
                                    <p:cond delay="0"/>
                                  </p:stCondLst>
                                  <p:childTnLst>
                                    <p:set>
                                      <p:cBhvr>
                                        <p:cTn id="87" dur="1" fill="hold">
                                          <p:stCondLst>
                                            <p:cond delay="0"/>
                                          </p:stCondLst>
                                        </p:cTn>
                                        <p:tgtEl>
                                          <p:spTgt spid="99"/>
                                        </p:tgtEl>
                                        <p:attrNameLst>
                                          <p:attrName>style.visibility</p:attrName>
                                        </p:attrNameLst>
                                      </p:cBhvr>
                                      <p:to>
                                        <p:strVal val="visible"/>
                                      </p:to>
                                    </p:set>
                                    <p:animEffect transition="in" filter="wipe(right)">
                                      <p:cBhvr>
                                        <p:cTn id="88" dur="2000"/>
                                        <p:tgtEl>
                                          <p:spTgt spid="99"/>
                                        </p:tgtEl>
                                      </p:cBhvr>
                                    </p:animEffect>
                                  </p:childTnLst>
                                </p:cTn>
                              </p:par>
                            </p:childTnLst>
                          </p:cTn>
                        </p:par>
                        <p:par>
                          <p:cTn id="89" fill="hold">
                            <p:stCondLst>
                              <p:cond delay="4000"/>
                            </p:stCondLst>
                            <p:childTnLst>
                              <p:par>
                                <p:cTn id="90" presetID="10" presetClass="exit" presetSubtype="0" fill="hold" grpId="1" nodeType="afterEffect">
                                  <p:stCondLst>
                                    <p:cond delay="0"/>
                                  </p:stCondLst>
                                  <p:childTnLst>
                                    <p:animEffect transition="out" filter="fade">
                                      <p:cBhvr>
                                        <p:cTn id="91" dur="500"/>
                                        <p:tgtEl>
                                          <p:spTgt spid="95"/>
                                        </p:tgtEl>
                                      </p:cBhvr>
                                    </p:animEffect>
                                    <p:set>
                                      <p:cBhvr>
                                        <p:cTn id="92" dur="1" fill="hold">
                                          <p:stCondLst>
                                            <p:cond delay="499"/>
                                          </p:stCondLst>
                                        </p:cTn>
                                        <p:tgtEl>
                                          <p:spTgt spid="95"/>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96"/>
                                        </p:tgtEl>
                                      </p:cBhvr>
                                    </p:animEffect>
                                    <p:set>
                                      <p:cBhvr>
                                        <p:cTn id="95" dur="1" fill="hold">
                                          <p:stCondLst>
                                            <p:cond delay="499"/>
                                          </p:stCondLst>
                                        </p:cTn>
                                        <p:tgtEl>
                                          <p:spTgt spid="9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97"/>
                                        </p:tgtEl>
                                      </p:cBhvr>
                                    </p:animEffect>
                                    <p:set>
                                      <p:cBhvr>
                                        <p:cTn id="98" dur="1" fill="hold">
                                          <p:stCondLst>
                                            <p:cond delay="499"/>
                                          </p:stCondLst>
                                        </p:cTn>
                                        <p:tgtEl>
                                          <p:spTgt spid="97"/>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01"/>
                                        </p:tgtEl>
                                        <p:attrNameLst>
                                          <p:attrName>style.visibility</p:attrName>
                                        </p:attrNameLst>
                                      </p:cBhvr>
                                      <p:to>
                                        <p:strVal val="visible"/>
                                      </p:to>
                                    </p:set>
                                    <p:animEffect transition="in" filter="fade">
                                      <p:cBhvr>
                                        <p:cTn id="103" dur="500"/>
                                        <p:tgtEl>
                                          <p:spTgt spid="101"/>
                                        </p:tgtEl>
                                      </p:cBhvr>
                                    </p:animEffect>
                                  </p:childTnLst>
                                </p:cTn>
                              </p:par>
                            </p:childTnLst>
                          </p:cTn>
                        </p:par>
                        <p:par>
                          <p:cTn id="104" fill="hold">
                            <p:stCondLst>
                              <p:cond delay="500"/>
                            </p:stCondLst>
                            <p:childTnLst>
                              <p:par>
                                <p:cTn id="105" presetID="10" presetClass="entr" presetSubtype="0" fill="hold" grpId="0" nodeType="afterEffect">
                                  <p:stCondLst>
                                    <p:cond delay="0"/>
                                  </p:stCondLst>
                                  <p:childTnLst>
                                    <p:set>
                                      <p:cBhvr>
                                        <p:cTn id="106" dur="1" fill="hold">
                                          <p:stCondLst>
                                            <p:cond delay="0"/>
                                          </p:stCondLst>
                                        </p:cTn>
                                        <p:tgtEl>
                                          <p:spTgt spid="102"/>
                                        </p:tgtEl>
                                        <p:attrNameLst>
                                          <p:attrName>style.visibility</p:attrName>
                                        </p:attrNameLst>
                                      </p:cBhvr>
                                      <p:to>
                                        <p:strVal val="visible"/>
                                      </p:to>
                                    </p:set>
                                    <p:animEffect transition="in" filter="fade">
                                      <p:cBhvr>
                                        <p:cTn id="107" dur="500"/>
                                        <p:tgtEl>
                                          <p:spTgt spid="102"/>
                                        </p:tgtEl>
                                      </p:cBhvr>
                                    </p:animEffect>
                                  </p:childTnLst>
                                </p:cTn>
                              </p:par>
                            </p:childTnLst>
                          </p:cTn>
                        </p:par>
                        <p:par>
                          <p:cTn id="108" fill="hold">
                            <p:stCondLst>
                              <p:cond delay="1000"/>
                            </p:stCondLst>
                            <p:childTnLst>
                              <p:par>
                                <p:cTn id="109" presetID="10" presetClass="entr" presetSubtype="0" fill="hold" grpId="0" nodeType="afterEffect">
                                  <p:stCondLst>
                                    <p:cond delay="0"/>
                                  </p:stCondLst>
                                  <p:childTnLst>
                                    <p:set>
                                      <p:cBhvr>
                                        <p:cTn id="110" dur="1" fill="hold">
                                          <p:stCondLst>
                                            <p:cond delay="0"/>
                                          </p:stCondLst>
                                        </p:cTn>
                                        <p:tgtEl>
                                          <p:spTgt spid="103"/>
                                        </p:tgtEl>
                                        <p:attrNameLst>
                                          <p:attrName>style.visibility</p:attrName>
                                        </p:attrNameLst>
                                      </p:cBhvr>
                                      <p:to>
                                        <p:strVal val="visible"/>
                                      </p:to>
                                    </p:set>
                                    <p:animEffect transition="in" filter="fade">
                                      <p:cBhvr>
                                        <p:cTn id="111" dur="500"/>
                                        <p:tgtEl>
                                          <p:spTgt spid="103"/>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1" fill="hold" nodeType="clickEffect">
                                  <p:stCondLst>
                                    <p:cond delay="0"/>
                                  </p:stCondLst>
                                  <p:childTnLst>
                                    <p:set>
                                      <p:cBhvr>
                                        <p:cTn id="115" dur="1" fill="hold">
                                          <p:stCondLst>
                                            <p:cond delay="0"/>
                                          </p:stCondLst>
                                        </p:cTn>
                                        <p:tgtEl>
                                          <p:spTgt spid="105"/>
                                        </p:tgtEl>
                                        <p:attrNameLst>
                                          <p:attrName>style.visibility</p:attrName>
                                        </p:attrNameLst>
                                      </p:cBhvr>
                                      <p:to>
                                        <p:strVal val="visible"/>
                                      </p:to>
                                    </p:set>
                                    <p:animEffect transition="in" filter="wipe(up)">
                                      <p:cBhvr>
                                        <p:cTn id="116" dur="2000"/>
                                        <p:tgtEl>
                                          <p:spTgt spid="105"/>
                                        </p:tgtEl>
                                      </p:cBhvr>
                                    </p:animEffect>
                                  </p:childTnLst>
                                </p:cTn>
                              </p:par>
                            </p:childTnLst>
                          </p:cTn>
                        </p:par>
                        <p:par>
                          <p:cTn id="117" fill="hold">
                            <p:stCondLst>
                              <p:cond delay="2000"/>
                            </p:stCondLst>
                            <p:childTnLst>
                              <p:par>
                                <p:cTn id="118" presetID="22" presetClass="entr" presetSubtype="8" fill="hold" nodeType="afterEffect">
                                  <p:stCondLst>
                                    <p:cond delay="0"/>
                                  </p:stCondLst>
                                  <p:childTnLst>
                                    <p:set>
                                      <p:cBhvr>
                                        <p:cTn id="119" dur="1" fill="hold">
                                          <p:stCondLst>
                                            <p:cond delay="0"/>
                                          </p:stCondLst>
                                        </p:cTn>
                                        <p:tgtEl>
                                          <p:spTgt spid="104"/>
                                        </p:tgtEl>
                                        <p:attrNameLst>
                                          <p:attrName>style.visibility</p:attrName>
                                        </p:attrNameLst>
                                      </p:cBhvr>
                                      <p:to>
                                        <p:strVal val="visible"/>
                                      </p:to>
                                    </p:set>
                                    <p:animEffect transition="in" filter="wipe(left)">
                                      <p:cBhvr>
                                        <p:cTn id="120" dur="2000"/>
                                        <p:tgtEl>
                                          <p:spTgt spid="104"/>
                                        </p:tgtEl>
                                      </p:cBhvr>
                                    </p:animEffect>
                                  </p:childTnLst>
                                </p:cTn>
                              </p:par>
                            </p:childTnLst>
                          </p:cTn>
                        </p:par>
                        <p:par>
                          <p:cTn id="121" fill="hold">
                            <p:stCondLst>
                              <p:cond delay="4000"/>
                            </p:stCondLst>
                            <p:childTnLst>
                              <p:par>
                                <p:cTn id="122" presetID="10" presetClass="exit" presetSubtype="0" fill="hold" grpId="1" nodeType="afterEffect">
                                  <p:stCondLst>
                                    <p:cond delay="0"/>
                                  </p:stCondLst>
                                  <p:childTnLst>
                                    <p:animEffect transition="out" filter="fade">
                                      <p:cBhvr>
                                        <p:cTn id="123" dur="500"/>
                                        <p:tgtEl>
                                          <p:spTgt spid="101"/>
                                        </p:tgtEl>
                                      </p:cBhvr>
                                    </p:animEffect>
                                    <p:set>
                                      <p:cBhvr>
                                        <p:cTn id="124" dur="1" fill="hold">
                                          <p:stCondLst>
                                            <p:cond delay="499"/>
                                          </p:stCondLst>
                                        </p:cTn>
                                        <p:tgtEl>
                                          <p:spTgt spid="101"/>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102"/>
                                        </p:tgtEl>
                                      </p:cBhvr>
                                    </p:animEffect>
                                    <p:set>
                                      <p:cBhvr>
                                        <p:cTn id="127" dur="1" fill="hold">
                                          <p:stCondLst>
                                            <p:cond delay="499"/>
                                          </p:stCondLst>
                                        </p:cTn>
                                        <p:tgtEl>
                                          <p:spTgt spid="10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03"/>
                                        </p:tgtEl>
                                      </p:cBhvr>
                                    </p:animEffect>
                                    <p:set>
                                      <p:cBhvr>
                                        <p:cTn id="130" dur="1" fill="hold">
                                          <p:stCondLst>
                                            <p:cond delay="499"/>
                                          </p:stCondLst>
                                        </p:cTn>
                                        <p:tgtEl>
                                          <p:spTgt spid="1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80" grpId="0" animBg="1"/>
      <p:bldP spid="80" grpId="1" animBg="1"/>
      <p:bldP spid="81" grpId="0" animBg="1"/>
      <p:bldP spid="81" grpId="1" animBg="1"/>
      <p:bldP spid="84" grpId="0" animBg="1"/>
      <p:bldP spid="84" grpId="1" animBg="1"/>
      <p:bldP spid="85" grpId="0" animBg="1"/>
      <p:bldP spid="85" grpId="1" animBg="1"/>
      <p:bldP spid="86" grpId="0" animBg="1"/>
      <p:bldP spid="86" grpId="1" animBg="1"/>
      <p:bldP spid="95" grpId="0" animBg="1"/>
      <p:bldP spid="95" grpId="1" animBg="1"/>
      <p:bldP spid="96" grpId="0" animBg="1"/>
      <p:bldP spid="96" grpId="1" animBg="1"/>
      <p:bldP spid="97" grpId="0" animBg="1"/>
      <p:bldP spid="97" grpId="1" animBg="1"/>
      <p:bldP spid="101" grpId="0" animBg="1"/>
      <p:bldP spid="101" grpId="1" animBg="1"/>
      <p:bldP spid="102" grpId="0" animBg="1"/>
      <p:bldP spid="102" grpId="1" animBg="1"/>
      <p:bldP spid="103" grpId="0" animBg="1"/>
      <p:bldP spid="103"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865087" y="689397"/>
            <a:ext cx="5414888" cy="5405571"/>
            <a:chOff x="1865087" y="689397"/>
            <a:chExt cx="5414888" cy="5405571"/>
          </a:xfrm>
        </p:grpSpPr>
        <p:grpSp>
          <p:nvGrpSpPr>
            <p:cNvPr id="5" name="Group 4"/>
            <p:cNvGrpSpPr/>
            <p:nvPr/>
          </p:nvGrpSpPr>
          <p:grpSpPr>
            <a:xfrm>
              <a:off x="1879373" y="689397"/>
              <a:ext cx="5400602" cy="5403333"/>
              <a:chOff x="1879373" y="689397"/>
              <a:chExt cx="5400602" cy="5403333"/>
            </a:xfrm>
          </p:grpSpPr>
          <p:grpSp>
            <p:nvGrpSpPr>
              <p:cNvPr id="3" name="Group 2"/>
              <p:cNvGrpSpPr/>
              <p:nvPr/>
            </p:nvGrpSpPr>
            <p:grpSpPr>
              <a:xfrm>
                <a:off x="1879374" y="689397"/>
                <a:ext cx="5400601" cy="5403333"/>
                <a:chOff x="1879374" y="689397"/>
                <a:chExt cx="5400601" cy="5403333"/>
              </a:xfrm>
            </p:grpSpPr>
            <p:grpSp>
              <p:nvGrpSpPr>
                <p:cNvPr id="2" name="Group 1"/>
                <p:cNvGrpSpPr/>
                <p:nvPr/>
              </p:nvGrpSpPr>
              <p:grpSpPr>
                <a:xfrm>
                  <a:off x="1879374" y="689397"/>
                  <a:ext cx="5400601" cy="5403333"/>
                  <a:chOff x="1877261" y="689963"/>
                  <a:chExt cx="5400601" cy="5403333"/>
                </a:xfrm>
              </p:grpSpPr>
              <p:grpSp>
                <p:nvGrpSpPr>
                  <p:cNvPr id="22" name="Group 21"/>
                  <p:cNvGrpSpPr/>
                  <p:nvPr/>
                </p:nvGrpSpPr>
                <p:grpSpPr>
                  <a:xfrm>
                    <a:off x="1877261" y="689963"/>
                    <a:ext cx="5400601" cy="5403333"/>
                    <a:chOff x="1877261" y="689963"/>
                    <a:chExt cx="5400601" cy="5403333"/>
                  </a:xfrm>
                </p:grpSpPr>
                <p:cxnSp>
                  <p:nvCxnSpPr>
                    <p:cNvPr id="4" name="Straight Connector 3"/>
                    <p:cNvCxnSpPr>
                      <a:stCxn id="7" idx="1"/>
                      <a:endCxn id="7" idx="3"/>
                    </p:cNvCxnSpPr>
                    <p:nvPr/>
                  </p:nvCxnSpPr>
                  <p:spPr>
                    <a:xfrm>
                      <a:off x="1877261" y="3392996"/>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77261" y="692696"/>
                      <a:ext cx="5400600" cy="5400600"/>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a:endCxn id="7" idx="2"/>
                    </p:cNvCxnSpPr>
                    <p:nvPr/>
                  </p:nvCxnSpPr>
                  <p:spPr>
                    <a:xfrm>
                      <a:off x="4577561" y="692696"/>
                      <a:ext cx="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877261" y="692696"/>
                      <a:ext cx="540060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877261" y="692696"/>
                      <a:ext cx="5400601"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877261" y="689963"/>
                      <a:ext cx="5400600" cy="5400600"/>
                    </a:xfrm>
                    <a:prstGeom prst="ellipse">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8" name="Straight Connector 27"/>
                  <p:cNvCxnSpPr/>
                  <p:nvPr/>
                </p:nvCxnSpPr>
                <p:spPr>
                  <a:xfrm>
                    <a:off x="2668161" y="1494511"/>
                    <a:ext cx="38188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1" idx="7"/>
                    <a:endCxn id="21" idx="5"/>
                  </p:cNvCxnSpPr>
                  <p:nvPr/>
                </p:nvCxnSpPr>
                <p:spPr>
                  <a:xfrm>
                    <a:off x="6486961" y="1480863"/>
                    <a:ext cx="0" cy="38188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1" idx="5"/>
                    <a:endCxn id="21" idx="3"/>
                  </p:cNvCxnSpPr>
                  <p:nvPr/>
                </p:nvCxnSpPr>
                <p:spPr>
                  <a:xfrm flipH="1">
                    <a:off x="2668161" y="5299663"/>
                    <a:ext cx="38188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1" idx="3"/>
                    <a:endCxn id="21" idx="1"/>
                  </p:cNvCxnSpPr>
                  <p:nvPr/>
                </p:nvCxnSpPr>
                <p:spPr>
                  <a:xfrm flipV="1">
                    <a:off x="2668161" y="1480863"/>
                    <a:ext cx="0" cy="38188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 idx="0"/>
                    <a:endCxn id="7" idx="3"/>
                  </p:cNvCxnSpPr>
                  <p:nvPr/>
                </p:nvCxnSpPr>
                <p:spPr>
                  <a:xfrm>
                    <a:off x="4577561" y="692696"/>
                    <a:ext cx="2700300" cy="27003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7" idx="3"/>
                    <a:endCxn id="21" idx="4"/>
                  </p:cNvCxnSpPr>
                  <p:nvPr/>
                </p:nvCxnSpPr>
                <p:spPr>
                  <a:xfrm flipH="1">
                    <a:off x="4577561" y="3392996"/>
                    <a:ext cx="2700300" cy="269756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1" idx="4"/>
                  </p:cNvCxnSpPr>
                  <p:nvPr/>
                </p:nvCxnSpPr>
                <p:spPr>
                  <a:xfrm flipH="1" flipV="1">
                    <a:off x="1877261" y="3390263"/>
                    <a:ext cx="2700300" cy="27003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1" idx="2"/>
                  </p:cNvCxnSpPr>
                  <p:nvPr/>
                </p:nvCxnSpPr>
                <p:spPr>
                  <a:xfrm flipV="1">
                    <a:off x="1877261" y="692697"/>
                    <a:ext cx="2700300" cy="269756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8" name="Straight Connector 37"/>
                <p:cNvCxnSpPr/>
                <p:nvPr/>
              </p:nvCxnSpPr>
              <p:spPr>
                <a:xfrm>
                  <a:off x="3779912" y="692131"/>
                  <a:ext cx="0" cy="539786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360320" y="692696"/>
                  <a:ext cx="0" cy="539786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879374" y="4176376"/>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879374" y="2588432"/>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a:xfrm flipH="1">
                <a:off x="1879374" y="692695"/>
                <a:ext cx="4276801" cy="424847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2987824" y="1844824"/>
                <a:ext cx="4292150" cy="424517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879373" y="1844824"/>
                <a:ext cx="4276802" cy="424517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987824" y="692696"/>
                <a:ext cx="4292150" cy="424847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82" name="Straight Connector 81"/>
            <p:cNvCxnSpPr>
              <a:stCxn id="21" idx="2"/>
            </p:cNvCxnSpPr>
            <p:nvPr/>
          </p:nvCxnSpPr>
          <p:spPr>
            <a:xfrm flipV="1">
              <a:off x="1879374" y="692696"/>
              <a:ext cx="1108450" cy="269700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endCxn id="7" idx="0"/>
            </p:cNvCxnSpPr>
            <p:nvPr/>
          </p:nvCxnSpPr>
          <p:spPr>
            <a:xfrm flipV="1">
              <a:off x="1879374" y="692130"/>
              <a:ext cx="2700300" cy="115269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flipV="1">
              <a:off x="5371986" y="-96312"/>
              <a:ext cx="1108450" cy="269700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flipV="1">
              <a:off x="5348781" y="1471768"/>
              <a:ext cx="2700300" cy="115269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10800000" flipV="1">
              <a:off x="6157414" y="3397401"/>
              <a:ext cx="1108450" cy="269700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0800000" flipV="1">
              <a:off x="4565564" y="4942274"/>
              <a:ext cx="2700300" cy="115269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6200000" flipV="1">
              <a:off x="2659929" y="4179194"/>
              <a:ext cx="1108450" cy="269700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flipV="1">
              <a:off x="1091284" y="4155422"/>
              <a:ext cx="2700300" cy="115269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1" name="Straight Connector 50"/>
          <p:cNvCxnSpPr/>
          <p:nvPr/>
        </p:nvCxnSpPr>
        <p:spPr>
          <a:xfrm>
            <a:off x="3779912" y="1048968"/>
            <a:ext cx="0" cy="2019992"/>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364088" y="1039088"/>
            <a:ext cx="0" cy="2029872"/>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195736" y="2588432"/>
            <a:ext cx="2088232" cy="0"/>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2195736" y="4176215"/>
            <a:ext cx="2016224" cy="162"/>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460816" y="1152040"/>
            <a:ext cx="1426512" cy="1436392"/>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339752" y="2276872"/>
            <a:ext cx="1440160" cy="1450040"/>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4239256" y="1169456"/>
            <a:ext cx="1463688" cy="1418976"/>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5377736" y="2263224"/>
            <a:ext cx="1467456" cy="1450040"/>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3779912" y="3726912"/>
            <a:ext cx="0" cy="2019992"/>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64088" y="3713264"/>
            <a:ext cx="0" cy="2029872"/>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887328" y="2595968"/>
            <a:ext cx="2088232" cy="0"/>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4918392" y="4176376"/>
            <a:ext cx="2016224" cy="162"/>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360320" y="3041664"/>
            <a:ext cx="1426512" cy="1436392"/>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225608" y="4170264"/>
            <a:ext cx="1440160" cy="1450040"/>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2316224" y="3068960"/>
            <a:ext cx="1463688" cy="1418976"/>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3478232" y="4166496"/>
            <a:ext cx="1467456" cy="1450040"/>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57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up)">
                                      <p:cBhvr>
                                        <p:cTn id="7" dur="2000"/>
                                        <p:tgtEl>
                                          <p:spTgt spid="51"/>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wipe(up)">
                                      <p:cBhvr>
                                        <p:cTn id="11" dur="2000"/>
                                        <p:tgtEl>
                                          <p:spTgt spid="91"/>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up)">
                                      <p:cBhvr>
                                        <p:cTn id="15" dur="2000"/>
                                        <p:tgtEl>
                                          <p:spTgt spid="61"/>
                                        </p:tgtEl>
                                      </p:cBhvr>
                                    </p:animEffect>
                                  </p:childTnLst>
                                </p:cTn>
                              </p:par>
                            </p:childTnLst>
                          </p:cTn>
                        </p:par>
                        <p:par>
                          <p:cTn id="16" fill="hold">
                            <p:stCondLst>
                              <p:cond delay="6000"/>
                            </p:stCondLst>
                            <p:childTnLst>
                              <p:par>
                                <p:cTn id="17" presetID="22" presetClass="entr" presetSubtype="1" fill="hold" nodeType="afterEffect">
                                  <p:stCondLst>
                                    <p:cond delay="0"/>
                                  </p:stCondLst>
                                  <p:childTnLst>
                                    <p:set>
                                      <p:cBhvr>
                                        <p:cTn id="18" dur="1" fill="hold">
                                          <p:stCondLst>
                                            <p:cond delay="0"/>
                                          </p:stCondLst>
                                        </p:cTn>
                                        <p:tgtEl>
                                          <p:spTgt spid="93"/>
                                        </p:tgtEl>
                                        <p:attrNameLst>
                                          <p:attrName>style.visibility</p:attrName>
                                        </p:attrNameLst>
                                      </p:cBhvr>
                                      <p:to>
                                        <p:strVal val="visible"/>
                                      </p:to>
                                    </p:set>
                                    <p:animEffect transition="in" filter="wipe(up)">
                                      <p:cBhvr>
                                        <p:cTn id="19" dur="2000"/>
                                        <p:tgtEl>
                                          <p:spTgt spid="93"/>
                                        </p:tgtEl>
                                      </p:cBhvr>
                                    </p:animEffect>
                                  </p:childTnLst>
                                </p:cTn>
                              </p:par>
                            </p:childTnLst>
                          </p:cTn>
                        </p:par>
                        <p:par>
                          <p:cTn id="20" fill="hold">
                            <p:stCondLst>
                              <p:cond delay="8000"/>
                            </p:stCondLst>
                            <p:childTnLst>
                              <p:par>
                                <p:cTn id="21" presetID="22" presetClass="entr" presetSubtype="8" fill="hold" nodeType="after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wipe(left)">
                                      <p:cBhvr>
                                        <p:cTn id="23" dur="2000"/>
                                        <p:tgtEl>
                                          <p:spTgt spid="62"/>
                                        </p:tgtEl>
                                      </p:cBhvr>
                                    </p:animEffect>
                                  </p:childTnLst>
                                </p:cTn>
                              </p:par>
                            </p:childTnLst>
                          </p:cTn>
                        </p:par>
                        <p:par>
                          <p:cTn id="24" fill="hold">
                            <p:stCondLst>
                              <p:cond delay="10000"/>
                            </p:stCondLst>
                            <p:childTnLst>
                              <p:par>
                                <p:cTn id="25" presetID="22" presetClass="entr" presetSubtype="8" fill="hold" nodeType="after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wipe(left)">
                                      <p:cBhvr>
                                        <p:cTn id="27" dur="2000"/>
                                        <p:tgtEl>
                                          <p:spTgt spid="100"/>
                                        </p:tgtEl>
                                      </p:cBhvr>
                                    </p:animEffect>
                                  </p:childTnLst>
                                </p:cTn>
                              </p:par>
                            </p:childTnLst>
                          </p:cTn>
                        </p:par>
                        <p:par>
                          <p:cTn id="28" fill="hold">
                            <p:stCondLst>
                              <p:cond delay="12000"/>
                            </p:stCondLst>
                            <p:childTnLst>
                              <p:par>
                                <p:cTn id="29" presetID="22" presetClass="entr" presetSubtype="8" fill="hold" nodeType="after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wipe(left)">
                                      <p:cBhvr>
                                        <p:cTn id="31" dur="2000"/>
                                        <p:tgtEl>
                                          <p:spTgt spid="66"/>
                                        </p:tgtEl>
                                      </p:cBhvr>
                                    </p:animEffect>
                                  </p:childTnLst>
                                </p:cTn>
                              </p:par>
                            </p:childTnLst>
                          </p:cTn>
                        </p:par>
                        <p:par>
                          <p:cTn id="32" fill="hold">
                            <p:stCondLst>
                              <p:cond delay="14000"/>
                            </p:stCondLst>
                            <p:childTnLst>
                              <p:par>
                                <p:cTn id="33" presetID="22" presetClass="entr" presetSubtype="8" fill="hold" nodeType="afterEffect">
                                  <p:stCondLst>
                                    <p:cond delay="0"/>
                                  </p:stCondLst>
                                  <p:childTnLst>
                                    <p:set>
                                      <p:cBhvr>
                                        <p:cTn id="34" dur="1" fill="hold">
                                          <p:stCondLst>
                                            <p:cond delay="0"/>
                                          </p:stCondLst>
                                        </p:cTn>
                                        <p:tgtEl>
                                          <p:spTgt spid="106"/>
                                        </p:tgtEl>
                                        <p:attrNameLst>
                                          <p:attrName>style.visibility</p:attrName>
                                        </p:attrNameLst>
                                      </p:cBhvr>
                                      <p:to>
                                        <p:strVal val="visible"/>
                                      </p:to>
                                    </p:set>
                                    <p:animEffect transition="in" filter="wipe(left)">
                                      <p:cBhvr>
                                        <p:cTn id="35" dur="2000"/>
                                        <p:tgtEl>
                                          <p:spTgt spid="106"/>
                                        </p:tgtEl>
                                      </p:cBhvr>
                                    </p:animEffect>
                                  </p:childTnLst>
                                </p:cTn>
                              </p:par>
                            </p:childTnLst>
                          </p:cTn>
                        </p:par>
                        <p:par>
                          <p:cTn id="36" fill="hold">
                            <p:stCondLst>
                              <p:cond delay="16000"/>
                            </p:stCondLst>
                            <p:childTnLst>
                              <p:par>
                                <p:cTn id="37" presetID="22" presetClass="entr" presetSubtype="1" fill="hold" nodeType="after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wipe(up)">
                                      <p:cBhvr>
                                        <p:cTn id="39" dur="2000"/>
                                        <p:tgtEl>
                                          <p:spTgt spid="67"/>
                                        </p:tgtEl>
                                      </p:cBhvr>
                                    </p:animEffect>
                                  </p:childTnLst>
                                </p:cTn>
                              </p:par>
                            </p:childTnLst>
                          </p:cTn>
                        </p:par>
                        <p:par>
                          <p:cTn id="40" fill="hold">
                            <p:stCondLst>
                              <p:cond delay="18000"/>
                            </p:stCondLst>
                            <p:childTnLst>
                              <p:par>
                                <p:cTn id="41" presetID="22" presetClass="entr" presetSubtype="1" fill="hold" nodeType="afterEffect">
                                  <p:stCondLst>
                                    <p:cond delay="0"/>
                                  </p:stCondLst>
                                  <p:childTnLst>
                                    <p:set>
                                      <p:cBhvr>
                                        <p:cTn id="42" dur="1" fill="hold">
                                          <p:stCondLst>
                                            <p:cond delay="0"/>
                                          </p:stCondLst>
                                        </p:cTn>
                                        <p:tgtEl>
                                          <p:spTgt spid="107"/>
                                        </p:tgtEl>
                                        <p:attrNameLst>
                                          <p:attrName>style.visibility</p:attrName>
                                        </p:attrNameLst>
                                      </p:cBhvr>
                                      <p:to>
                                        <p:strVal val="visible"/>
                                      </p:to>
                                    </p:set>
                                    <p:animEffect transition="in" filter="wipe(up)">
                                      <p:cBhvr>
                                        <p:cTn id="43" dur="2000"/>
                                        <p:tgtEl>
                                          <p:spTgt spid="107"/>
                                        </p:tgtEl>
                                      </p:cBhvr>
                                    </p:animEffect>
                                  </p:childTnLst>
                                </p:cTn>
                              </p:par>
                            </p:childTnLst>
                          </p:cTn>
                        </p:par>
                        <p:par>
                          <p:cTn id="44" fill="hold">
                            <p:stCondLst>
                              <p:cond delay="20000"/>
                            </p:stCondLst>
                            <p:childTnLst>
                              <p:par>
                                <p:cTn id="45" presetID="22" presetClass="entr" presetSubtype="1" fill="hold" nodeType="after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wipe(up)">
                                      <p:cBhvr>
                                        <p:cTn id="47" dur="2000"/>
                                        <p:tgtEl>
                                          <p:spTgt spid="77"/>
                                        </p:tgtEl>
                                      </p:cBhvr>
                                    </p:animEffect>
                                  </p:childTnLst>
                                </p:cTn>
                              </p:par>
                            </p:childTnLst>
                          </p:cTn>
                        </p:par>
                        <p:par>
                          <p:cTn id="48" fill="hold">
                            <p:stCondLst>
                              <p:cond delay="22000"/>
                            </p:stCondLst>
                            <p:childTnLst>
                              <p:par>
                                <p:cTn id="49" presetID="22" presetClass="entr" presetSubtype="1" fill="hold" nodeType="afterEffect">
                                  <p:stCondLst>
                                    <p:cond delay="0"/>
                                  </p:stCondLst>
                                  <p:childTnLst>
                                    <p:set>
                                      <p:cBhvr>
                                        <p:cTn id="50" dur="1" fill="hold">
                                          <p:stCondLst>
                                            <p:cond delay="0"/>
                                          </p:stCondLst>
                                        </p:cTn>
                                        <p:tgtEl>
                                          <p:spTgt spid="108"/>
                                        </p:tgtEl>
                                        <p:attrNameLst>
                                          <p:attrName>style.visibility</p:attrName>
                                        </p:attrNameLst>
                                      </p:cBhvr>
                                      <p:to>
                                        <p:strVal val="visible"/>
                                      </p:to>
                                    </p:set>
                                    <p:animEffect transition="in" filter="wipe(up)">
                                      <p:cBhvr>
                                        <p:cTn id="51" dur="2000"/>
                                        <p:tgtEl>
                                          <p:spTgt spid="108"/>
                                        </p:tgtEl>
                                      </p:cBhvr>
                                    </p:animEffect>
                                  </p:childTnLst>
                                </p:cTn>
                              </p:par>
                            </p:childTnLst>
                          </p:cTn>
                        </p:par>
                        <p:par>
                          <p:cTn id="52" fill="hold">
                            <p:stCondLst>
                              <p:cond delay="24000"/>
                            </p:stCondLst>
                            <p:childTnLst>
                              <p:par>
                                <p:cTn id="53" presetID="22" presetClass="entr" presetSubtype="1" fill="hold" nodeType="after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wipe(up)">
                                      <p:cBhvr>
                                        <p:cTn id="55" dur="2000"/>
                                        <p:tgtEl>
                                          <p:spTgt spid="89"/>
                                        </p:tgtEl>
                                      </p:cBhvr>
                                    </p:animEffect>
                                  </p:childTnLst>
                                </p:cTn>
                              </p:par>
                            </p:childTnLst>
                          </p:cTn>
                        </p:par>
                        <p:par>
                          <p:cTn id="56" fill="hold">
                            <p:stCondLst>
                              <p:cond delay="26000"/>
                            </p:stCondLst>
                            <p:childTnLst>
                              <p:par>
                                <p:cTn id="57" presetID="22" presetClass="entr" presetSubtype="1" fill="hold" nodeType="afterEffect">
                                  <p:stCondLst>
                                    <p:cond delay="0"/>
                                  </p:stCondLst>
                                  <p:childTnLst>
                                    <p:set>
                                      <p:cBhvr>
                                        <p:cTn id="58" dur="1" fill="hold">
                                          <p:stCondLst>
                                            <p:cond delay="0"/>
                                          </p:stCondLst>
                                        </p:cTn>
                                        <p:tgtEl>
                                          <p:spTgt spid="109"/>
                                        </p:tgtEl>
                                        <p:attrNameLst>
                                          <p:attrName>style.visibility</p:attrName>
                                        </p:attrNameLst>
                                      </p:cBhvr>
                                      <p:to>
                                        <p:strVal val="visible"/>
                                      </p:to>
                                    </p:set>
                                    <p:animEffect transition="in" filter="wipe(up)">
                                      <p:cBhvr>
                                        <p:cTn id="59" dur="2000"/>
                                        <p:tgtEl>
                                          <p:spTgt spid="109"/>
                                        </p:tgtEl>
                                      </p:cBhvr>
                                    </p:animEffect>
                                  </p:childTnLst>
                                </p:cTn>
                              </p:par>
                            </p:childTnLst>
                          </p:cTn>
                        </p:par>
                        <p:par>
                          <p:cTn id="60" fill="hold">
                            <p:stCondLst>
                              <p:cond delay="28000"/>
                            </p:stCondLst>
                            <p:childTnLst>
                              <p:par>
                                <p:cTn id="61" presetID="22" presetClass="entr" presetSubtype="1" fill="hold" nodeType="afterEffect">
                                  <p:stCondLst>
                                    <p:cond delay="0"/>
                                  </p:stCondLst>
                                  <p:childTnLst>
                                    <p:set>
                                      <p:cBhvr>
                                        <p:cTn id="62" dur="1" fill="hold">
                                          <p:stCondLst>
                                            <p:cond delay="0"/>
                                          </p:stCondLst>
                                        </p:cTn>
                                        <p:tgtEl>
                                          <p:spTgt spid="90"/>
                                        </p:tgtEl>
                                        <p:attrNameLst>
                                          <p:attrName>style.visibility</p:attrName>
                                        </p:attrNameLst>
                                      </p:cBhvr>
                                      <p:to>
                                        <p:strVal val="visible"/>
                                      </p:to>
                                    </p:set>
                                    <p:animEffect transition="in" filter="wipe(up)">
                                      <p:cBhvr>
                                        <p:cTn id="63" dur="2000"/>
                                        <p:tgtEl>
                                          <p:spTgt spid="90"/>
                                        </p:tgtEl>
                                      </p:cBhvr>
                                    </p:animEffect>
                                  </p:childTnLst>
                                </p:cTn>
                              </p:par>
                            </p:childTnLst>
                          </p:cTn>
                        </p:par>
                        <p:par>
                          <p:cTn id="64" fill="hold">
                            <p:stCondLst>
                              <p:cond delay="30000"/>
                            </p:stCondLst>
                            <p:childTnLst>
                              <p:par>
                                <p:cTn id="65" presetID="22" presetClass="entr" presetSubtype="1" fill="hold" nodeType="afterEffect">
                                  <p:stCondLst>
                                    <p:cond delay="0"/>
                                  </p:stCondLst>
                                  <p:childTnLst>
                                    <p:set>
                                      <p:cBhvr>
                                        <p:cTn id="66" dur="1" fill="hold">
                                          <p:stCondLst>
                                            <p:cond delay="0"/>
                                          </p:stCondLst>
                                        </p:cTn>
                                        <p:tgtEl>
                                          <p:spTgt spid="110"/>
                                        </p:tgtEl>
                                        <p:attrNameLst>
                                          <p:attrName>style.visibility</p:attrName>
                                        </p:attrNameLst>
                                      </p:cBhvr>
                                      <p:to>
                                        <p:strVal val="visible"/>
                                      </p:to>
                                    </p:set>
                                    <p:animEffect transition="in" filter="wipe(up)">
                                      <p:cBhvr>
                                        <p:cTn id="67" dur="2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865087" y="689397"/>
            <a:ext cx="5414888" cy="5405571"/>
            <a:chOff x="1865087" y="689397"/>
            <a:chExt cx="5414888" cy="5405571"/>
          </a:xfrm>
        </p:grpSpPr>
        <p:grpSp>
          <p:nvGrpSpPr>
            <p:cNvPr id="6" name="Group 5"/>
            <p:cNvGrpSpPr/>
            <p:nvPr/>
          </p:nvGrpSpPr>
          <p:grpSpPr>
            <a:xfrm>
              <a:off x="1865087" y="689397"/>
              <a:ext cx="5414888" cy="5405571"/>
              <a:chOff x="1865087" y="689397"/>
              <a:chExt cx="5414888" cy="5405571"/>
            </a:xfrm>
          </p:grpSpPr>
          <p:grpSp>
            <p:nvGrpSpPr>
              <p:cNvPr id="5" name="Group 4"/>
              <p:cNvGrpSpPr/>
              <p:nvPr/>
            </p:nvGrpSpPr>
            <p:grpSpPr>
              <a:xfrm>
                <a:off x="1879373" y="689397"/>
                <a:ext cx="5400602" cy="5403333"/>
                <a:chOff x="1879373" y="689397"/>
                <a:chExt cx="5400602" cy="5403333"/>
              </a:xfrm>
            </p:grpSpPr>
            <p:grpSp>
              <p:nvGrpSpPr>
                <p:cNvPr id="3" name="Group 2"/>
                <p:cNvGrpSpPr/>
                <p:nvPr/>
              </p:nvGrpSpPr>
              <p:grpSpPr>
                <a:xfrm>
                  <a:off x="1879374" y="689397"/>
                  <a:ext cx="5400601" cy="5403333"/>
                  <a:chOff x="1879374" y="689397"/>
                  <a:chExt cx="5400601" cy="5403333"/>
                </a:xfrm>
              </p:grpSpPr>
              <p:grpSp>
                <p:nvGrpSpPr>
                  <p:cNvPr id="2" name="Group 1"/>
                  <p:cNvGrpSpPr/>
                  <p:nvPr/>
                </p:nvGrpSpPr>
                <p:grpSpPr>
                  <a:xfrm>
                    <a:off x="1879374" y="689397"/>
                    <a:ext cx="5400601" cy="5403333"/>
                    <a:chOff x="1877261" y="689963"/>
                    <a:chExt cx="5400601" cy="5403333"/>
                  </a:xfrm>
                </p:grpSpPr>
                <p:grpSp>
                  <p:nvGrpSpPr>
                    <p:cNvPr id="22" name="Group 21"/>
                    <p:cNvGrpSpPr/>
                    <p:nvPr/>
                  </p:nvGrpSpPr>
                  <p:grpSpPr>
                    <a:xfrm>
                      <a:off x="1877261" y="689963"/>
                      <a:ext cx="5400601" cy="5403333"/>
                      <a:chOff x="1877261" y="689963"/>
                      <a:chExt cx="5400601" cy="5403333"/>
                    </a:xfrm>
                  </p:grpSpPr>
                  <p:cxnSp>
                    <p:nvCxnSpPr>
                      <p:cNvPr id="4" name="Straight Connector 3"/>
                      <p:cNvCxnSpPr>
                        <a:stCxn id="7" idx="1"/>
                        <a:endCxn id="7" idx="3"/>
                      </p:cNvCxnSpPr>
                      <p:nvPr/>
                    </p:nvCxnSpPr>
                    <p:spPr>
                      <a:xfrm>
                        <a:off x="1877261" y="3392996"/>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77261" y="692696"/>
                        <a:ext cx="5400600" cy="5400600"/>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a:endCxn id="7" idx="2"/>
                      </p:cNvCxnSpPr>
                      <p:nvPr/>
                    </p:nvCxnSpPr>
                    <p:spPr>
                      <a:xfrm>
                        <a:off x="4577561" y="692696"/>
                        <a:ext cx="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877261" y="692696"/>
                        <a:ext cx="540060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877261" y="692696"/>
                        <a:ext cx="5400601"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877261" y="689963"/>
                        <a:ext cx="5400600" cy="5400600"/>
                      </a:xfrm>
                      <a:prstGeom prst="ellipse">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8" name="Straight Connector 27"/>
                    <p:cNvCxnSpPr/>
                    <p:nvPr/>
                  </p:nvCxnSpPr>
                  <p:spPr>
                    <a:xfrm>
                      <a:off x="2668161" y="1494511"/>
                      <a:ext cx="38188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1" idx="7"/>
                      <a:endCxn id="21" idx="5"/>
                    </p:cNvCxnSpPr>
                    <p:nvPr/>
                  </p:nvCxnSpPr>
                  <p:spPr>
                    <a:xfrm>
                      <a:off x="6486961" y="1480863"/>
                      <a:ext cx="0" cy="38188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1" idx="5"/>
                      <a:endCxn id="21" idx="3"/>
                    </p:cNvCxnSpPr>
                    <p:nvPr/>
                  </p:nvCxnSpPr>
                  <p:spPr>
                    <a:xfrm flipH="1">
                      <a:off x="2668161" y="5299663"/>
                      <a:ext cx="38188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1" idx="3"/>
                      <a:endCxn id="21" idx="1"/>
                    </p:cNvCxnSpPr>
                    <p:nvPr/>
                  </p:nvCxnSpPr>
                  <p:spPr>
                    <a:xfrm flipV="1">
                      <a:off x="2668161" y="1480863"/>
                      <a:ext cx="0" cy="38188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 idx="0"/>
                      <a:endCxn id="7" idx="3"/>
                    </p:cNvCxnSpPr>
                    <p:nvPr/>
                  </p:nvCxnSpPr>
                  <p:spPr>
                    <a:xfrm>
                      <a:off x="4577561" y="692696"/>
                      <a:ext cx="2700300" cy="27003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7" idx="3"/>
                      <a:endCxn id="21" idx="4"/>
                    </p:cNvCxnSpPr>
                    <p:nvPr/>
                  </p:nvCxnSpPr>
                  <p:spPr>
                    <a:xfrm flipH="1">
                      <a:off x="4577561" y="3392996"/>
                      <a:ext cx="2700300" cy="269756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1" idx="4"/>
                    </p:cNvCxnSpPr>
                    <p:nvPr/>
                  </p:nvCxnSpPr>
                  <p:spPr>
                    <a:xfrm flipH="1" flipV="1">
                      <a:off x="1877261" y="3390263"/>
                      <a:ext cx="2700300" cy="27003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1" idx="2"/>
                    </p:cNvCxnSpPr>
                    <p:nvPr/>
                  </p:nvCxnSpPr>
                  <p:spPr>
                    <a:xfrm flipV="1">
                      <a:off x="1877261" y="692697"/>
                      <a:ext cx="2700300" cy="269756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8" name="Straight Connector 37"/>
                  <p:cNvCxnSpPr/>
                  <p:nvPr/>
                </p:nvCxnSpPr>
                <p:spPr>
                  <a:xfrm>
                    <a:off x="3779912" y="692131"/>
                    <a:ext cx="0" cy="539786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360320" y="692696"/>
                    <a:ext cx="0" cy="539786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879374" y="4176376"/>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879374" y="2588432"/>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a:xfrm flipH="1">
                  <a:off x="1879374" y="692695"/>
                  <a:ext cx="4276801" cy="424847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2987824" y="1844824"/>
                  <a:ext cx="4292150" cy="424517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879373" y="1844824"/>
                  <a:ext cx="4276802" cy="424517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987824" y="692696"/>
                  <a:ext cx="4292150" cy="424847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82" name="Straight Connector 81"/>
              <p:cNvCxnSpPr>
                <a:stCxn id="21" idx="2"/>
              </p:cNvCxnSpPr>
              <p:nvPr/>
            </p:nvCxnSpPr>
            <p:spPr>
              <a:xfrm flipV="1">
                <a:off x="1879374" y="692696"/>
                <a:ext cx="1108450" cy="269700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endCxn id="7" idx="0"/>
              </p:cNvCxnSpPr>
              <p:nvPr/>
            </p:nvCxnSpPr>
            <p:spPr>
              <a:xfrm flipV="1">
                <a:off x="1879374" y="692130"/>
                <a:ext cx="2700300" cy="115269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flipV="1">
                <a:off x="5371986" y="-96312"/>
                <a:ext cx="1108450" cy="269700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flipV="1">
                <a:off x="5348781" y="1471768"/>
                <a:ext cx="2700300" cy="115269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10800000" flipV="1">
                <a:off x="6157414" y="3397401"/>
                <a:ext cx="1108450" cy="269700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0800000" flipV="1">
                <a:off x="4565564" y="4942274"/>
                <a:ext cx="2700300" cy="115269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6200000" flipV="1">
                <a:off x="2659929" y="4179194"/>
                <a:ext cx="1108450" cy="269700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flipV="1">
                <a:off x="1091284" y="4155422"/>
                <a:ext cx="2700300" cy="115269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1" name="Straight Connector 50"/>
            <p:cNvCxnSpPr/>
            <p:nvPr/>
          </p:nvCxnSpPr>
          <p:spPr>
            <a:xfrm>
              <a:off x="3779912" y="1048968"/>
              <a:ext cx="0" cy="2019992"/>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364088" y="1039088"/>
              <a:ext cx="0" cy="2029872"/>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195736" y="2588432"/>
              <a:ext cx="2088232" cy="0"/>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2195736" y="4176215"/>
              <a:ext cx="2016224" cy="162"/>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460816" y="1152040"/>
              <a:ext cx="1426512" cy="1436392"/>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339752" y="2276872"/>
              <a:ext cx="1440160" cy="1450040"/>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4239256" y="1169456"/>
              <a:ext cx="1463688" cy="1418976"/>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5377736" y="2263224"/>
              <a:ext cx="1467456" cy="1450040"/>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3779912" y="3726912"/>
              <a:ext cx="0" cy="2019992"/>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64088" y="3713264"/>
              <a:ext cx="0" cy="2029872"/>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887328" y="2595968"/>
              <a:ext cx="2088232" cy="0"/>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4918392" y="4176376"/>
              <a:ext cx="2016224" cy="162"/>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360320" y="3041664"/>
              <a:ext cx="1426512" cy="1436392"/>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225608" y="4170264"/>
              <a:ext cx="1440160" cy="1450040"/>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2316224" y="3068960"/>
              <a:ext cx="1463688" cy="1418976"/>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3478232" y="4166496"/>
              <a:ext cx="1467456" cy="1450040"/>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p:cNvCxnSpPr/>
          <p:nvPr/>
        </p:nvCxnSpPr>
        <p:spPr>
          <a:xfrm flipV="1">
            <a:off x="1879374" y="1169456"/>
            <a:ext cx="1598858" cy="675368"/>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339752" y="697965"/>
            <a:ext cx="648072" cy="1578907"/>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6138760" y="711611"/>
            <a:ext cx="689017" cy="1578909"/>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689296" y="1169456"/>
            <a:ext cx="1585416" cy="636958"/>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5695798" y="4941168"/>
            <a:ext cx="1598858" cy="675368"/>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6156176" y="4469677"/>
            <a:ext cx="648072" cy="1578907"/>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flipV="1">
            <a:off x="2343520" y="4510619"/>
            <a:ext cx="689017" cy="1578909"/>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894056" y="4968464"/>
            <a:ext cx="1585416" cy="636958"/>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48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2000"/>
                                        <p:tgtEl>
                                          <p:spTgt spid="54"/>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wipe(up)">
                                      <p:cBhvr>
                                        <p:cTn id="11" dur="2000"/>
                                        <p:tgtEl>
                                          <p:spTgt spid="58"/>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up)">
                                      <p:cBhvr>
                                        <p:cTn id="15" dur="2000"/>
                                        <p:tgtEl>
                                          <p:spTgt spid="63"/>
                                        </p:tgtEl>
                                      </p:cBhvr>
                                    </p:animEffect>
                                  </p:childTnLst>
                                </p:cTn>
                              </p:par>
                            </p:childTnLst>
                          </p:cTn>
                        </p:par>
                        <p:par>
                          <p:cTn id="16" fill="hold">
                            <p:stCondLst>
                              <p:cond delay="6000"/>
                            </p:stCondLst>
                            <p:childTnLst>
                              <p:par>
                                <p:cTn id="17" presetID="22" presetClass="entr" presetSubtype="1" fill="hold"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up)">
                                      <p:cBhvr>
                                        <p:cTn id="19" dur="2000"/>
                                        <p:tgtEl>
                                          <p:spTgt spid="68"/>
                                        </p:tgtEl>
                                      </p:cBhvr>
                                    </p:animEffect>
                                  </p:childTnLst>
                                </p:cTn>
                              </p:par>
                            </p:childTnLst>
                          </p:cTn>
                        </p:par>
                        <p:par>
                          <p:cTn id="20" fill="hold">
                            <p:stCondLst>
                              <p:cond delay="8000"/>
                            </p:stCondLst>
                            <p:childTnLst>
                              <p:par>
                                <p:cTn id="21" presetID="22" presetClass="entr" presetSubtype="1" fill="hold" nodeType="after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wipe(up)">
                                      <p:cBhvr>
                                        <p:cTn id="23" dur="2000"/>
                                        <p:tgtEl>
                                          <p:spTgt spid="72"/>
                                        </p:tgtEl>
                                      </p:cBhvr>
                                    </p:animEffect>
                                  </p:childTnLst>
                                </p:cTn>
                              </p:par>
                            </p:childTnLst>
                          </p:cTn>
                        </p:par>
                        <p:par>
                          <p:cTn id="24" fill="hold">
                            <p:stCondLst>
                              <p:cond delay="10000"/>
                            </p:stCondLst>
                            <p:childTnLst>
                              <p:par>
                                <p:cTn id="25" presetID="22" presetClass="entr" presetSubtype="1" fill="hold" nodeType="after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wipe(up)">
                                      <p:cBhvr>
                                        <p:cTn id="27" dur="2000"/>
                                        <p:tgtEl>
                                          <p:spTgt spid="73"/>
                                        </p:tgtEl>
                                      </p:cBhvr>
                                    </p:animEffect>
                                  </p:childTnLst>
                                </p:cTn>
                              </p:par>
                            </p:childTnLst>
                          </p:cTn>
                        </p:par>
                        <p:par>
                          <p:cTn id="28" fill="hold">
                            <p:stCondLst>
                              <p:cond delay="12000"/>
                            </p:stCondLst>
                            <p:childTnLst>
                              <p:par>
                                <p:cTn id="29" presetID="22" presetClass="entr" presetSubtype="1" fill="hold" nodeType="after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wipe(up)">
                                      <p:cBhvr>
                                        <p:cTn id="31" dur="2000"/>
                                        <p:tgtEl>
                                          <p:spTgt spid="74"/>
                                        </p:tgtEl>
                                      </p:cBhvr>
                                    </p:animEffect>
                                  </p:childTnLst>
                                </p:cTn>
                              </p:par>
                            </p:childTnLst>
                          </p:cTn>
                        </p:par>
                        <p:par>
                          <p:cTn id="32" fill="hold">
                            <p:stCondLst>
                              <p:cond delay="14000"/>
                            </p:stCondLst>
                            <p:childTnLst>
                              <p:par>
                                <p:cTn id="33" presetID="22" presetClass="entr" presetSubtype="1" fill="hold" nodeType="after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wipe(up)">
                                      <p:cBhvr>
                                        <p:cTn id="35" dur="2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865087" y="689397"/>
            <a:ext cx="5429569" cy="5405571"/>
            <a:chOff x="1865087" y="689397"/>
            <a:chExt cx="5429569" cy="5405571"/>
          </a:xfrm>
        </p:grpSpPr>
        <p:grpSp>
          <p:nvGrpSpPr>
            <p:cNvPr id="8" name="Group 7"/>
            <p:cNvGrpSpPr/>
            <p:nvPr/>
          </p:nvGrpSpPr>
          <p:grpSpPr>
            <a:xfrm>
              <a:off x="1865087" y="689397"/>
              <a:ext cx="5414888" cy="5405571"/>
              <a:chOff x="1865087" y="689397"/>
              <a:chExt cx="5414888" cy="5405571"/>
            </a:xfrm>
          </p:grpSpPr>
          <p:grpSp>
            <p:nvGrpSpPr>
              <p:cNvPr id="6" name="Group 5"/>
              <p:cNvGrpSpPr/>
              <p:nvPr/>
            </p:nvGrpSpPr>
            <p:grpSpPr>
              <a:xfrm>
                <a:off x="1865087" y="689397"/>
                <a:ext cx="5414888" cy="5405571"/>
                <a:chOff x="1865087" y="689397"/>
                <a:chExt cx="5414888" cy="5405571"/>
              </a:xfrm>
            </p:grpSpPr>
            <p:grpSp>
              <p:nvGrpSpPr>
                <p:cNvPr id="5" name="Group 4"/>
                <p:cNvGrpSpPr/>
                <p:nvPr/>
              </p:nvGrpSpPr>
              <p:grpSpPr>
                <a:xfrm>
                  <a:off x="1879373" y="689397"/>
                  <a:ext cx="5400602" cy="5403333"/>
                  <a:chOff x="1879373" y="689397"/>
                  <a:chExt cx="5400602" cy="5403333"/>
                </a:xfrm>
              </p:grpSpPr>
              <p:grpSp>
                <p:nvGrpSpPr>
                  <p:cNvPr id="3" name="Group 2"/>
                  <p:cNvGrpSpPr/>
                  <p:nvPr/>
                </p:nvGrpSpPr>
                <p:grpSpPr>
                  <a:xfrm>
                    <a:off x="1879374" y="689397"/>
                    <a:ext cx="5400601" cy="5403333"/>
                    <a:chOff x="1879374" y="689397"/>
                    <a:chExt cx="5400601" cy="5403333"/>
                  </a:xfrm>
                </p:grpSpPr>
                <p:grpSp>
                  <p:nvGrpSpPr>
                    <p:cNvPr id="2" name="Group 1"/>
                    <p:cNvGrpSpPr/>
                    <p:nvPr/>
                  </p:nvGrpSpPr>
                  <p:grpSpPr>
                    <a:xfrm>
                      <a:off x="1879374" y="689397"/>
                      <a:ext cx="5400601" cy="5403333"/>
                      <a:chOff x="1877261" y="689963"/>
                      <a:chExt cx="5400601" cy="5403333"/>
                    </a:xfrm>
                  </p:grpSpPr>
                  <p:grpSp>
                    <p:nvGrpSpPr>
                      <p:cNvPr id="22" name="Group 21"/>
                      <p:cNvGrpSpPr/>
                      <p:nvPr/>
                    </p:nvGrpSpPr>
                    <p:grpSpPr>
                      <a:xfrm>
                        <a:off x="1877261" y="689963"/>
                        <a:ext cx="5400601" cy="5403333"/>
                        <a:chOff x="1877261" y="689963"/>
                        <a:chExt cx="5400601" cy="5403333"/>
                      </a:xfrm>
                    </p:grpSpPr>
                    <p:cxnSp>
                      <p:nvCxnSpPr>
                        <p:cNvPr id="4" name="Straight Connector 3"/>
                        <p:cNvCxnSpPr>
                          <a:stCxn id="7" idx="1"/>
                          <a:endCxn id="7" idx="3"/>
                        </p:cNvCxnSpPr>
                        <p:nvPr/>
                      </p:nvCxnSpPr>
                      <p:spPr>
                        <a:xfrm>
                          <a:off x="1877261" y="3392996"/>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77261" y="692696"/>
                          <a:ext cx="5400600" cy="5400600"/>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a:endCxn id="7" idx="2"/>
                        </p:cNvCxnSpPr>
                        <p:nvPr/>
                      </p:nvCxnSpPr>
                      <p:spPr>
                        <a:xfrm>
                          <a:off x="4577561" y="692696"/>
                          <a:ext cx="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877261" y="692696"/>
                          <a:ext cx="540060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877261" y="692696"/>
                          <a:ext cx="5400601"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877261" y="689963"/>
                          <a:ext cx="5400600" cy="5400600"/>
                        </a:xfrm>
                        <a:prstGeom prst="ellipse">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8" name="Straight Connector 27"/>
                      <p:cNvCxnSpPr/>
                      <p:nvPr/>
                    </p:nvCxnSpPr>
                    <p:spPr>
                      <a:xfrm>
                        <a:off x="2668161" y="1494511"/>
                        <a:ext cx="38188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1" idx="7"/>
                        <a:endCxn id="21" idx="5"/>
                      </p:cNvCxnSpPr>
                      <p:nvPr/>
                    </p:nvCxnSpPr>
                    <p:spPr>
                      <a:xfrm>
                        <a:off x="6486961" y="1480863"/>
                        <a:ext cx="0" cy="38188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1" idx="5"/>
                        <a:endCxn id="21" idx="3"/>
                      </p:cNvCxnSpPr>
                      <p:nvPr/>
                    </p:nvCxnSpPr>
                    <p:spPr>
                      <a:xfrm flipH="1">
                        <a:off x="2668161" y="5299663"/>
                        <a:ext cx="38188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1" idx="3"/>
                        <a:endCxn id="21" idx="1"/>
                      </p:cNvCxnSpPr>
                      <p:nvPr/>
                    </p:nvCxnSpPr>
                    <p:spPr>
                      <a:xfrm flipV="1">
                        <a:off x="2668161" y="1480863"/>
                        <a:ext cx="0" cy="38188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 idx="0"/>
                        <a:endCxn id="7" idx="3"/>
                      </p:cNvCxnSpPr>
                      <p:nvPr/>
                    </p:nvCxnSpPr>
                    <p:spPr>
                      <a:xfrm>
                        <a:off x="4577561" y="692696"/>
                        <a:ext cx="2700300" cy="27003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7" idx="3"/>
                        <a:endCxn id="21" idx="4"/>
                      </p:cNvCxnSpPr>
                      <p:nvPr/>
                    </p:nvCxnSpPr>
                    <p:spPr>
                      <a:xfrm flipH="1">
                        <a:off x="4577561" y="3392996"/>
                        <a:ext cx="2700300" cy="269756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1" idx="4"/>
                      </p:cNvCxnSpPr>
                      <p:nvPr/>
                    </p:nvCxnSpPr>
                    <p:spPr>
                      <a:xfrm flipH="1" flipV="1">
                        <a:off x="1877261" y="3390263"/>
                        <a:ext cx="2700300" cy="27003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1" idx="2"/>
                      </p:cNvCxnSpPr>
                      <p:nvPr/>
                    </p:nvCxnSpPr>
                    <p:spPr>
                      <a:xfrm flipV="1">
                        <a:off x="1877261" y="692697"/>
                        <a:ext cx="2700300" cy="269756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8" name="Straight Connector 37"/>
                    <p:cNvCxnSpPr/>
                    <p:nvPr/>
                  </p:nvCxnSpPr>
                  <p:spPr>
                    <a:xfrm>
                      <a:off x="3779912" y="692131"/>
                      <a:ext cx="0" cy="539786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360320" y="692696"/>
                      <a:ext cx="0" cy="539786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879374" y="4176376"/>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879374" y="2588432"/>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a:xfrm flipH="1">
                    <a:off x="1879374" y="692695"/>
                    <a:ext cx="4276801" cy="424847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2987824" y="1844824"/>
                    <a:ext cx="4292150" cy="424517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879373" y="1844824"/>
                    <a:ext cx="4276802" cy="424517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987824" y="692696"/>
                    <a:ext cx="4292150" cy="424847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82" name="Straight Connector 81"/>
                <p:cNvCxnSpPr>
                  <a:stCxn id="21" idx="2"/>
                </p:cNvCxnSpPr>
                <p:nvPr/>
              </p:nvCxnSpPr>
              <p:spPr>
                <a:xfrm flipV="1">
                  <a:off x="1879374" y="692696"/>
                  <a:ext cx="1108450" cy="269700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endCxn id="7" idx="0"/>
                </p:cNvCxnSpPr>
                <p:nvPr/>
              </p:nvCxnSpPr>
              <p:spPr>
                <a:xfrm flipV="1">
                  <a:off x="1879374" y="692130"/>
                  <a:ext cx="2700300" cy="115269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flipV="1">
                  <a:off x="5371986" y="-96312"/>
                  <a:ext cx="1108450" cy="269700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flipV="1">
                  <a:off x="5348781" y="1471768"/>
                  <a:ext cx="2700300" cy="115269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10800000" flipV="1">
                  <a:off x="6157414" y="3397401"/>
                  <a:ext cx="1108450" cy="269700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0800000" flipV="1">
                  <a:off x="4565564" y="4942274"/>
                  <a:ext cx="2700300" cy="115269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6200000" flipV="1">
                  <a:off x="2659929" y="4179194"/>
                  <a:ext cx="1108450" cy="269700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flipV="1">
                  <a:off x="1091284" y="4155422"/>
                  <a:ext cx="2700300" cy="115269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1" name="Straight Connector 50"/>
              <p:cNvCxnSpPr/>
              <p:nvPr/>
            </p:nvCxnSpPr>
            <p:spPr>
              <a:xfrm>
                <a:off x="3779912" y="1048968"/>
                <a:ext cx="0" cy="2019992"/>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364088" y="1039088"/>
                <a:ext cx="0" cy="2029872"/>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195736" y="2588432"/>
                <a:ext cx="2088232" cy="0"/>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2195736" y="4176215"/>
                <a:ext cx="2016224" cy="162"/>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460816" y="1152040"/>
                <a:ext cx="1426512" cy="1436392"/>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339752" y="2276872"/>
                <a:ext cx="1440160" cy="1450040"/>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4239256" y="1169456"/>
                <a:ext cx="1463688" cy="1418976"/>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5377736" y="2263224"/>
                <a:ext cx="1467456" cy="1450040"/>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3779912" y="3726912"/>
                <a:ext cx="0" cy="2019992"/>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64088" y="3713264"/>
                <a:ext cx="0" cy="2029872"/>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887328" y="2595968"/>
                <a:ext cx="2088232" cy="0"/>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4918392" y="4176376"/>
                <a:ext cx="2016224" cy="162"/>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360320" y="3041664"/>
                <a:ext cx="1426512" cy="1436392"/>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225608" y="4170264"/>
                <a:ext cx="1440160" cy="1450040"/>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2316224" y="3068960"/>
                <a:ext cx="1463688" cy="1418976"/>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3478232" y="4166496"/>
                <a:ext cx="1467456" cy="1450040"/>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p:cNvCxnSpPr/>
            <p:nvPr/>
          </p:nvCxnSpPr>
          <p:spPr>
            <a:xfrm flipV="1">
              <a:off x="1879374" y="1169456"/>
              <a:ext cx="1598858" cy="675368"/>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339752" y="697965"/>
              <a:ext cx="648072" cy="1578907"/>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6138760" y="711611"/>
              <a:ext cx="689017" cy="1578909"/>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689296" y="1169456"/>
              <a:ext cx="1585416" cy="636958"/>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5695798" y="4941168"/>
              <a:ext cx="1598858" cy="675368"/>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6156176" y="4469677"/>
              <a:ext cx="648072" cy="1578907"/>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flipV="1">
              <a:off x="2343520" y="4510619"/>
              <a:ext cx="689017" cy="1578909"/>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894056" y="4968464"/>
              <a:ext cx="1585416" cy="636958"/>
            </a:xfrm>
            <a:prstGeom prst="line">
              <a:avLst/>
            </a:prstGeom>
            <a:ln w="28575">
              <a:solidFill>
                <a:srgbClr val="09A794"/>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778878" y="689397"/>
            <a:ext cx="1598858" cy="349691"/>
            <a:chOff x="3778878" y="689397"/>
            <a:chExt cx="1598858" cy="349691"/>
          </a:xfrm>
        </p:grpSpPr>
        <p:cxnSp>
          <p:nvCxnSpPr>
            <p:cNvPr id="64" name="Straight Connector 63"/>
            <p:cNvCxnSpPr>
              <a:endCxn id="21" idx="0"/>
            </p:cNvCxnSpPr>
            <p:nvPr/>
          </p:nvCxnSpPr>
          <p:spPr>
            <a:xfrm flipV="1">
              <a:off x="3778878" y="689397"/>
              <a:ext cx="800796" cy="349691"/>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576303" y="697963"/>
              <a:ext cx="801433" cy="327478"/>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rot="5400000">
            <a:off x="6296385" y="3215749"/>
            <a:ext cx="1598858" cy="349691"/>
            <a:chOff x="3778878" y="689397"/>
            <a:chExt cx="1598858" cy="349691"/>
          </a:xfrm>
        </p:grpSpPr>
        <p:cxnSp>
          <p:nvCxnSpPr>
            <p:cNvPr id="86" name="Straight Connector 85"/>
            <p:cNvCxnSpPr/>
            <p:nvPr/>
          </p:nvCxnSpPr>
          <p:spPr>
            <a:xfrm flipV="1">
              <a:off x="3778878" y="689397"/>
              <a:ext cx="800796" cy="349691"/>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576303" y="697963"/>
              <a:ext cx="801433" cy="327478"/>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p:nvGrpSpPr>
        <p:grpSpPr>
          <a:xfrm rot="10800000">
            <a:off x="3779913" y="5750672"/>
            <a:ext cx="1598858" cy="349691"/>
            <a:chOff x="3778878" y="689397"/>
            <a:chExt cx="1598858" cy="349691"/>
          </a:xfrm>
        </p:grpSpPr>
        <p:cxnSp>
          <p:nvCxnSpPr>
            <p:cNvPr id="95" name="Straight Connector 94"/>
            <p:cNvCxnSpPr/>
            <p:nvPr/>
          </p:nvCxnSpPr>
          <p:spPr>
            <a:xfrm flipV="1">
              <a:off x="3778878" y="689397"/>
              <a:ext cx="800796" cy="349691"/>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576303" y="697963"/>
              <a:ext cx="801433" cy="327478"/>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grpSp>
      <p:grpSp>
        <p:nvGrpSpPr>
          <p:cNvPr id="103" name="Group 102"/>
          <p:cNvGrpSpPr/>
          <p:nvPr/>
        </p:nvGrpSpPr>
        <p:grpSpPr>
          <a:xfrm rot="16200000">
            <a:off x="1241221" y="3219517"/>
            <a:ext cx="1598858" cy="349691"/>
            <a:chOff x="3778878" y="689397"/>
            <a:chExt cx="1598858" cy="349691"/>
          </a:xfrm>
        </p:grpSpPr>
        <p:cxnSp>
          <p:nvCxnSpPr>
            <p:cNvPr id="111" name="Straight Connector 110"/>
            <p:cNvCxnSpPr/>
            <p:nvPr/>
          </p:nvCxnSpPr>
          <p:spPr>
            <a:xfrm flipV="1">
              <a:off x="3778878" y="689397"/>
              <a:ext cx="800796" cy="349691"/>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576303" y="697963"/>
              <a:ext cx="801433" cy="327478"/>
            </a:xfrm>
            <a:prstGeom prst="line">
              <a:avLst/>
            </a:prstGeom>
            <a:ln w="57150">
              <a:solidFill>
                <a:srgbClr val="09A79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2148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85"/>
                                        </p:tgtEl>
                                        <p:attrNameLst>
                                          <p:attrName>style.visibility</p:attrName>
                                        </p:attrNameLst>
                                      </p:cBhvr>
                                      <p:to>
                                        <p:strVal val="visible"/>
                                      </p:to>
                                    </p:set>
                                    <p:animEffect transition="in" filter="wipe(up)">
                                      <p:cBhvr>
                                        <p:cTn id="11" dur="2000"/>
                                        <p:tgtEl>
                                          <p:spTgt spid="85"/>
                                        </p:tgtEl>
                                      </p:cBhvr>
                                    </p:animEffect>
                                  </p:childTnLst>
                                </p:cTn>
                              </p:par>
                            </p:childTnLst>
                          </p:cTn>
                        </p:par>
                        <p:par>
                          <p:cTn id="12" fill="hold">
                            <p:stCondLst>
                              <p:cond delay="4000"/>
                            </p:stCondLst>
                            <p:childTnLst>
                              <p:par>
                                <p:cTn id="13" presetID="22" presetClass="entr" presetSubtype="2" fill="hold" nodeType="after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wipe(right)">
                                      <p:cBhvr>
                                        <p:cTn id="15" dur="2000"/>
                                        <p:tgtEl>
                                          <p:spTgt spid="94"/>
                                        </p:tgtEl>
                                      </p:cBhvr>
                                    </p:animEffect>
                                  </p:childTnLst>
                                </p:cTn>
                              </p:par>
                            </p:childTnLst>
                          </p:cTn>
                        </p:par>
                        <p:par>
                          <p:cTn id="16" fill="hold">
                            <p:stCondLst>
                              <p:cond delay="6000"/>
                            </p:stCondLst>
                            <p:childTnLst>
                              <p:par>
                                <p:cTn id="17" presetID="22" presetClass="entr" presetSubtype="4"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down)">
                                      <p:cBhvr>
                                        <p:cTn id="19" dur="2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865087" y="689397"/>
            <a:ext cx="5414888" cy="5405571"/>
            <a:chOff x="1865087" y="689397"/>
            <a:chExt cx="5414888" cy="5405571"/>
          </a:xfrm>
        </p:grpSpPr>
        <p:grpSp>
          <p:nvGrpSpPr>
            <p:cNvPr id="5" name="Group 4"/>
            <p:cNvGrpSpPr/>
            <p:nvPr/>
          </p:nvGrpSpPr>
          <p:grpSpPr>
            <a:xfrm>
              <a:off x="1879373" y="689397"/>
              <a:ext cx="5400602" cy="5403333"/>
              <a:chOff x="1879373" y="689397"/>
              <a:chExt cx="5400602" cy="5403333"/>
            </a:xfrm>
          </p:grpSpPr>
          <p:grpSp>
            <p:nvGrpSpPr>
              <p:cNvPr id="3" name="Group 2"/>
              <p:cNvGrpSpPr/>
              <p:nvPr/>
            </p:nvGrpSpPr>
            <p:grpSpPr>
              <a:xfrm>
                <a:off x="1879374" y="689397"/>
                <a:ext cx="5400601" cy="5403333"/>
                <a:chOff x="1879374" y="689397"/>
                <a:chExt cx="5400601" cy="5403333"/>
              </a:xfrm>
            </p:grpSpPr>
            <p:grpSp>
              <p:nvGrpSpPr>
                <p:cNvPr id="2" name="Group 1"/>
                <p:cNvGrpSpPr/>
                <p:nvPr/>
              </p:nvGrpSpPr>
              <p:grpSpPr>
                <a:xfrm>
                  <a:off x="1879374" y="689397"/>
                  <a:ext cx="5400601" cy="5403333"/>
                  <a:chOff x="1877261" y="689963"/>
                  <a:chExt cx="5400601" cy="5403333"/>
                </a:xfrm>
              </p:grpSpPr>
              <p:grpSp>
                <p:nvGrpSpPr>
                  <p:cNvPr id="22" name="Group 21"/>
                  <p:cNvGrpSpPr/>
                  <p:nvPr/>
                </p:nvGrpSpPr>
                <p:grpSpPr>
                  <a:xfrm>
                    <a:off x="1877261" y="689963"/>
                    <a:ext cx="5400601" cy="5403333"/>
                    <a:chOff x="1877261" y="689963"/>
                    <a:chExt cx="5400601" cy="5403333"/>
                  </a:xfrm>
                </p:grpSpPr>
                <p:cxnSp>
                  <p:nvCxnSpPr>
                    <p:cNvPr id="4" name="Straight Connector 3"/>
                    <p:cNvCxnSpPr>
                      <a:stCxn id="7" idx="1"/>
                      <a:endCxn id="7" idx="3"/>
                    </p:cNvCxnSpPr>
                    <p:nvPr/>
                  </p:nvCxnSpPr>
                  <p:spPr>
                    <a:xfrm>
                      <a:off x="1877261" y="3392996"/>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77261" y="692696"/>
                      <a:ext cx="5400600" cy="5400600"/>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a:endCxn id="7" idx="2"/>
                    </p:cNvCxnSpPr>
                    <p:nvPr/>
                  </p:nvCxnSpPr>
                  <p:spPr>
                    <a:xfrm>
                      <a:off x="4577561" y="692696"/>
                      <a:ext cx="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877261" y="692696"/>
                      <a:ext cx="5400600"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877261" y="692696"/>
                      <a:ext cx="5400601" cy="54006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877261" y="689963"/>
                      <a:ext cx="5400600" cy="5400600"/>
                    </a:xfrm>
                    <a:prstGeom prst="ellipse">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8" name="Straight Connector 27"/>
                  <p:cNvCxnSpPr/>
                  <p:nvPr/>
                </p:nvCxnSpPr>
                <p:spPr>
                  <a:xfrm>
                    <a:off x="2668161" y="1494511"/>
                    <a:ext cx="38188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1" idx="7"/>
                    <a:endCxn id="21" idx="5"/>
                  </p:cNvCxnSpPr>
                  <p:nvPr/>
                </p:nvCxnSpPr>
                <p:spPr>
                  <a:xfrm>
                    <a:off x="6486961" y="1480863"/>
                    <a:ext cx="0" cy="38188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1" idx="5"/>
                    <a:endCxn id="21" idx="3"/>
                  </p:cNvCxnSpPr>
                  <p:nvPr/>
                </p:nvCxnSpPr>
                <p:spPr>
                  <a:xfrm flipH="1">
                    <a:off x="2668161" y="5299663"/>
                    <a:ext cx="38188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1" idx="3"/>
                    <a:endCxn id="21" idx="1"/>
                  </p:cNvCxnSpPr>
                  <p:nvPr/>
                </p:nvCxnSpPr>
                <p:spPr>
                  <a:xfrm flipV="1">
                    <a:off x="2668161" y="1480863"/>
                    <a:ext cx="0" cy="38188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 idx="0"/>
                    <a:endCxn id="7" idx="3"/>
                  </p:cNvCxnSpPr>
                  <p:nvPr/>
                </p:nvCxnSpPr>
                <p:spPr>
                  <a:xfrm>
                    <a:off x="4577561" y="692696"/>
                    <a:ext cx="2700300" cy="27003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7" idx="3"/>
                    <a:endCxn id="21" idx="4"/>
                  </p:cNvCxnSpPr>
                  <p:nvPr/>
                </p:nvCxnSpPr>
                <p:spPr>
                  <a:xfrm flipH="1">
                    <a:off x="4577561" y="3392996"/>
                    <a:ext cx="2700300" cy="269756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1" idx="4"/>
                  </p:cNvCxnSpPr>
                  <p:nvPr/>
                </p:nvCxnSpPr>
                <p:spPr>
                  <a:xfrm flipH="1" flipV="1">
                    <a:off x="1877261" y="3390263"/>
                    <a:ext cx="2700300" cy="27003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1" idx="2"/>
                  </p:cNvCxnSpPr>
                  <p:nvPr/>
                </p:nvCxnSpPr>
                <p:spPr>
                  <a:xfrm flipV="1">
                    <a:off x="1877261" y="692697"/>
                    <a:ext cx="2700300" cy="269756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8" name="Straight Connector 37"/>
                <p:cNvCxnSpPr/>
                <p:nvPr/>
              </p:nvCxnSpPr>
              <p:spPr>
                <a:xfrm>
                  <a:off x="3779912" y="692131"/>
                  <a:ext cx="0" cy="539786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360320" y="692696"/>
                  <a:ext cx="0" cy="539786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879374" y="4176376"/>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879374" y="2588432"/>
                  <a:ext cx="54006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a:xfrm flipH="1">
                <a:off x="1879374" y="692695"/>
                <a:ext cx="4276801" cy="424847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2987824" y="1844824"/>
                <a:ext cx="4292150" cy="424517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879373" y="1844824"/>
                <a:ext cx="4276802" cy="424517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987824" y="692696"/>
                <a:ext cx="4292150" cy="424847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82" name="Straight Connector 81"/>
            <p:cNvCxnSpPr>
              <a:stCxn id="21" idx="2"/>
            </p:cNvCxnSpPr>
            <p:nvPr/>
          </p:nvCxnSpPr>
          <p:spPr>
            <a:xfrm flipV="1">
              <a:off x="1879374" y="692696"/>
              <a:ext cx="1108450" cy="269700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endCxn id="7" idx="0"/>
            </p:cNvCxnSpPr>
            <p:nvPr/>
          </p:nvCxnSpPr>
          <p:spPr>
            <a:xfrm flipV="1">
              <a:off x="1879374" y="692130"/>
              <a:ext cx="2700300" cy="115269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flipV="1">
              <a:off x="5371986" y="-96312"/>
              <a:ext cx="1108450" cy="269700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flipV="1">
              <a:off x="5348781" y="1471768"/>
              <a:ext cx="2700300" cy="115269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10800000" flipV="1">
              <a:off x="6157414" y="3397401"/>
              <a:ext cx="1108450" cy="269700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0800000" flipV="1">
              <a:off x="4565564" y="4942274"/>
              <a:ext cx="2700300" cy="115269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6200000" flipV="1">
              <a:off x="2659929" y="4179194"/>
              <a:ext cx="1108450" cy="269700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flipV="1">
              <a:off x="1091284" y="4155422"/>
              <a:ext cx="2700300" cy="115269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1" name="Straight Connector 50"/>
          <p:cNvCxnSpPr/>
          <p:nvPr/>
        </p:nvCxnSpPr>
        <p:spPr>
          <a:xfrm>
            <a:off x="3779912" y="1048968"/>
            <a:ext cx="0" cy="2019992"/>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364088" y="1039088"/>
            <a:ext cx="0" cy="2029872"/>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195736" y="2588432"/>
            <a:ext cx="2088232" cy="0"/>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2195736" y="4176215"/>
            <a:ext cx="2016224" cy="162"/>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460816" y="1152040"/>
            <a:ext cx="1426512" cy="1436392"/>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339752" y="2276872"/>
            <a:ext cx="1440160" cy="1450040"/>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4239256" y="1169456"/>
            <a:ext cx="1463688" cy="1418976"/>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5377736" y="2263224"/>
            <a:ext cx="1467456" cy="1450040"/>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3779912" y="3726912"/>
            <a:ext cx="0" cy="2019992"/>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64088" y="3713264"/>
            <a:ext cx="0" cy="2029872"/>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887328" y="2595968"/>
            <a:ext cx="2088232" cy="0"/>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4918392" y="4176376"/>
            <a:ext cx="2016224" cy="162"/>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360320" y="3041664"/>
            <a:ext cx="1426512" cy="1436392"/>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225608" y="4170264"/>
            <a:ext cx="1440160" cy="1450040"/>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2316224" y="3068960"/>
            <a:ext cx="1463688" cy="1418976"/>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3478232" y="4166496"/>
            <a:ext cx="1467456" cy="1450040"/>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1879374" y="1169456"/>
            <a:ext cx="1598858" cy="675368"/>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339752" y="697965"/>
            <a:ext cx="648072" cy="1578907"/>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6138760" y="711611"/>
            <a:ext cx="689017" cy="1578909"/>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689296" y="1169456"/>
            <a:ext cx="1585416" cy="636958"/>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5695798" y="4941168"/>
            <a:ext cx="1598858" cy="675368"/>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6156176" y="4469677"/>
            <a:ext cx="648072" cy="1578907"/>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flipV="1">
            <a:off x="2343520" y="4510619"/>
            <a:ext cx="689017" cy="1578909"/>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894056" y="4968464"/>
            <a:ext cx="1585416" cy="636958"/>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3778878" y="689397"/>
            <a:ext cx="1598858" cy="349691"/>
            <a:chOff x="3778878" y="689397"/>
            <a:chExt cx="1598858" cy="349691"/>
          </a:xfrm>
        </p:grpSpPr>
        <p:cxnSp>
          <p:nvCxnSpPr>
            <p:cNvPr id="64" name="Straight Connector 63"/>
            <p:cNvCxnSpPr>
              <a:endCxn id="21" idx="0"/>
            </p:cNvCxnSpPr>
            <p:nvPr/>
          </p:nvCxnSpPr>
          <p:spPr>
            <a:xfrm flipV="1">
              <a:off x="3778878" y="689397"/>
              <a:ext cx="800796" cy="349691"/>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576303" y="697963"/>
              <a:ext cx="801433" cy="327478"/>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rot="5400000">
            <a:off x="6296385" y="3215749"/>
            <a:ext cx="1598858" cy="349691"/>
            <a:chOff x="3778878" y="689397"/>
            <a:chExt cx="1598858" cy="349691"/>
          </a:xfrm>
        </p:grpSpPr>
        <p:cxnSp>
          <p:nvCxnSpPr>
            <p:cNvPr id="86" name="Straight Connector 85"/>
            <p:cNvCxnSpPr/>
            <p:nvPr/>
          </p:nvCxnSpPr>
          <p:spPr>
            <a:xfrm flipV="1">
              <a:off x="3778878" y="689397"/>
              <a:ext cx="800796" cy="349691"/>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576303" y="697963"/>
              <a:ext cx="801433" cy="327478"/>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p:nvGrpSpPr>
        <p:grpSpPr>
          <a:xfrm rot="10800000">
            <a:off x="3779913" y="5750672"/>
            <a:ext cx="1598858" cy="349691"/>
            <a:chOff x="3778878" y="689397"/>
            <a:chExt cx="1598858" cy="349691"/>
          </a:xfrm>
        </p:grpSpPr>
        <p:cxnSp>
          <p:nvCxnSpPr>
            <p:cNvPr id="95" name="Straight Connector 94"/>
            <p:cNvCxnSpPr/>
            <p:nvPr/>
          </p:nvCxnSpPr>
          <p:spPr>
            <a:xfrm flipV="1">
              <a:off x="3778878" y="689397"/>
              <a:ext cx="800796" cy="349691"/>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576303" y="697963"/>
              <a:ext cx="801433" cy="327478"/>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grpSp>
      <p:grpSp>
        <p:nvGrpSpPr>
          <p:cNvPr id="103" name="Group 102"/>
          <p:cNvGrpSpPr/>
          <p:nvPr/>
        </p:nvGrpSpPr>
        <p:grpSpPr>
          <a:xfrm rot="16200000">
            <a:off x="1241221" y="3219517"/>
            <a:ext cx="1598858" cy="349691"/>
            <a:chOff x="3778878" y="689397"/>
            <a:chExt cx="1598858" cy="349691"/>
          </a:xfrm>
        </p:grpSpPr>
        <p:cxnSp>
          <p:nvCxnSpPr>
            <p:cNvPr id="111" name="Straight Connector 110"/>
            <p:cNvCxnSpPr/>
            <p:nvPr/>
          </p:nvCxnSpPr>
          <p:spPr>
            <a:xfrm flipV="1">
              <a:off x="3778878" y="689397"/>
              <a:ext cx="800796" cy="349691"/>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576303" y="697963"/>
              <a:ext cx="801433" cy="327478"/>
            </a:xfrm>
            <a:prstGeom prst="line">
              <a:avLst/>
            </a:prstGeom>
            <a:ln w="76200">
              <a:solidFill>
                <a:srgbClr val="09A79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325355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S\.StaffHome$\Teacher\cgrandi\Documents\Artful Maths\Islamic Geometry\Kairouan outl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397" y="662503"/>
            <a:ext cx="5462259" cy="5462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2793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S\.StaffHome$\Teacher\cgrandi\Documents\Artful Maths\Islamic Geometry\Kairouan outli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7606" y="2387712"/>
            <a:ext cx="2043934" cy="20439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S\.StaffHome$\Teacher\cgrandi\Documents\Artful Maths\Islamic Geometry\Kairouan outli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364323"/>
            <a:ext cx="2043934" cy="20439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S\.StaffHome$\Teacher\cgrandi\Documents\Artful Maths\Islamic Geometry\Kairouan outli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1871" y="364323"/>
            <a:ext cx="2043934" cy="20439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S\.StaffHome$\Teacher\cgrandi\Documents\Artful Maths\Islamic Geometry\Kairouan outli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2743" y="2393994"/>
            <a:ext cx="2043934" cy="20439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S\.StaffHome$\Teacher\cgrandi\Documents\Artful Maths\Islamic Geometry\Kairouan outli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0502" y="4400729"/>
            <a:ext cx="2043934" cy="20439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S\.StaffHome$\Teacher\cgrandi\Documents\Artful Maths\Islamic Geometry\Kairouan outli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7606" y="4409402"/>
            <a:ext cx="2043934" cy="20439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S\.StaffHome$\Teacher\cgrandi\Documents\Artful Maths\Islamic Geometry\Kairouan outli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8139" y="4409402"/>
            <a:ext cx="2043934" cy="20439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S\.StaffHome$\Teacher\cgrandi\Documents\Artful Maths\Islamic Geometry\Kairouan outli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8139" y="2392313"/>
            <a:ext cx="2043934" cy="20439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S\.StaffHome$\Teacher\cgrandi\Documents\Artful Maths\Islamic Geometry\Kairouan outli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8139" y="362372"/>
            <a:ext cx="2043934" cy="204393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FS\.StaffHome$\Teacher\cgrandi\Documents\Artful Maths\Islamic Geometry\Kairouan colour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2980" y="2401405"/>
            <a:ext cx="2025749" cy="20257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S\.StaffHome$\Teacher\cgrandi\Documents\Artful Maths\Islamic Geometry\Kairouan colour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380914"/>
            <a:ext cx="2025749" cy="20257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S\.StaffHome$\Teacher\cgrandi\Documents\Artful Maths\Islamic Geometry\Kairouan colour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5095" y="380914"/>
            <a:ext cx="2025749" cy="20257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S\.StaffHome$\Teacher\cgrandi\Documents\Artful Maths\Islamic Geometry\Kairouan colour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4337" y="2397138"/>
            <a:ext cx="2025749" cy="20257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S\.StaffHome$\Teacher\cgrandi\Documents\Artful Maths\Islamic Geometry\Kairouan colour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9665" y="4400729"/>
            <a:ext cx="2025749" cy="20257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FS\.StaffHome$\Teacher\cgrandi\Documents\Artful Maths\Islamic Geometry\Kairouan colour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9346" y="4415712"/>
            <a:ext cx="2025749" cy="20257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FS\.StaffHome$\Teacher\cgrandi\Documents\Artful Maths\Islamic Geometry\Kairouan colour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6324" y="4409401"/>
            <a:ext cx="2025749" cy="20257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S\.StaffHome$\Teacher\cgrandi\Documents\Artful Maths\Islamic Geometry\Kairouan colour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6323" y="2395527"/>
            <a:ext cx="2025749" cy="20257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S\.StaffHome$\Teacher\cgrandi\Documents\Artful Maths\Islamic Geometry\Kairouan colour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443" y="393584"/>
            <a:ext cx="2025749" cy="2025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46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2000" fill="hold"/>
                                        <p:tgtEl>
                                          <p:spTgt spid="4"/>
                                        </p:tgtEl>
                                        <p:attrNameLst>
                                          <p:attrName>ppt_w</p:attrName>
                                        </p:attrNameLst>
                                      </p:cBhvr>
                                      <p:tavLst>
                                        <p:tav tm="0">
                                          <p:val>
                                            <p:fltVal val="0"/>
                                          </p:val>
                                        </p:tav>
                                        <p:tav tm="100000">
                                          <p:val>
                                            <p:strVal val="#ppt_w"/>
                                          </p:val>
                                        </p:tav>
                                      </p:tavLst>
                                    </p:anim>
                                    <p:anim calcmode="lin" valueType="num">
                                      <p:cBhvr>
                                        <p:cTn id="15" dur="2000" fill="hold"/>
                                        <p:tgtEl>
                                          <p:spTgt spid="4"/>
                                        </p:tgtEl>
                                        <p:attrNameLst>
                                          <p:attrName>ppt_h</p:attrName>
                                        </p:attrNameLst>
                                      </p:cBhvr>
                                      <p:tavLst>
                                        <p:tav tm="0">
                                          <p:val>
                                            <p:fltVal val="0"/>
                                          </p:val>
                                        </p:tav>
                                        <p:tav tm="100000">
                                          <p:val>
                                            <p:strVal val="#ppt_h"/>
                                          </p:val>
                                        </p:tav>
                                      </p:tavLst>
                                    </p:anim>
                                    <p:animEffect transition="in" filter="fade">
                                      <p:cBhvr>
                                        <p:cTn id="16" dur="2000"/>
                                        <p:tgtEl>
                                          <p:spTgt spid="4"/>
                                        </p:tgtEl>
                                      </p:cBhvr>
                                    </p:animEffec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2000" fill="hold"/>
                                        <p:tgtEl>
                                          <p:spTgt spid="5"/>
                                        </p:tgtEl>
                                        <p:attrNameLst>
                                          <p:attrName>ppt_w</p:attrName>
                                        </p:attrNameLst>
                                      </p:cBhvr>
                                      <p:tavLst>
                                        <p:tav tm="0">
                                          <p:val>
                                            <p:fltVal val="0"/>
                                          </p:val>
                                        </p:tav>
                                        <p:tav tm="100000">
                                          <p:val>
                                            <p:strVal val="#ppt_w"/>
                                          </p:val>
                                        </p:tav>
                                      </p:tavLst>
                                    </p:anim>
                                    <p:anim calcmode="lin" valueType="num">
                                      <p:cBhvr>
                                        <p:cTn id="21" dur="2000" fill="hold"/>
                                        <p:tgtEl>
                                          <p:spTgt spid="5"/>
                                        </p:tgtEl>
                                        <p:attrNameLst>
                                          <p:attrName>ppt_h</p:attrName>
                                        </p:attrNameLst>
                                      </p:cBhvr>
                                      <p:tavLst>
                                        <p:tav tm="0">
                                          <p:val>
                                            <p:fltVal val="0"/>
                                          </p:val>
                                        </p:tav>
                                        <p:tav tm="100000">
                                          <p:val>
                                            <p:strVal val="#ppt_h"/>
                                          </p:val>
                                        </p:tav>
                                      </p:tavLst>
                                    </p:anim>
                                    <p:animEffect transition="in" filter="fade">
                                      <p:cBhvr>
                                        <p:cTn id="22" dur="2000"/>
                                        <p:tgtEl>
                                          <p:spTgt spid="5"/>
                                        </p:tgtEl>
                                      </p:cBhvr>
                                    </p:animEffect>
                                  </p:childTnLst>
                                </p:cTn>
                              </p:par>
                            </p:childTnLst>
                          </p:cTn>
                        </p:par>
                        <p:par>
                          <p:cTn id="23" fill="hold">
                            <p:stCondLst>
                              <p:cond delay="40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2000" fill="hold"/>
                                        <p:tgtEl>
                                          <p:spTgt spid="6"/>
                                        </p:tgtEl>
                                        <p:attrNameLst>
                                          <p:attrName>ppt_w</p:attrName>
                                        </p:attrNameLst>
                                      </p:cBhvr>
                                      <p:tavLst>
                                        <p:tav tm="0">
                                          <p:val>
                                            <p:fltVal val="0"/>
                                          </p:val>
                                        </p:tav>
                                        <p:tav tm="100000">
                                          <p:val>
                                            <p:strVal val="#ppt_w"/>
                                          </p:val>
                                        </p:tav>
                                      </p:tavLst>
                                    </p:anim>
                                    <p:anim calcmode="lin" valueType="num">
                                      <p:cBhvr>
                                        <p:cTn id="27" dur="2000" fill="hold"/>
                                        <p:tgtEl>
                                          <p:spTgt spid="6"/>
                                        </p:tgtEl>
                                        <p:attrNameLst>
                                          <p:attrName>ppt_h</p:attrName>
                                        </p:attrNameLst>
                                      </p:cBhvr>
                                      <p:tavLst>
                                        <p:tav tm="0">
                                          <p:val>
                                            <p:fltVal val="0"/>
                                          </p:val>
                                        </p:tav>
                                        <p:tav tm="100000">
                                          <p:val>
                                            <p:strVal val="#ppt_h"/>
                                          </p:val>
                                        </p:tav>
                                      </p:tavLst>
                                    </p:anim>
                                    <p:animEffect transition="in" filter="fade">
                                      <p:cBhvr>
                                        <p:cTn id="28" dur="2000"/>
                                        <p:tgtEl>
                                          <p:spTgt spid="6"/>
                                        </p:tgtEl>
                                      </p:cBhvr>
                                    </p:animEffect>
                                  </p:childTnLst>
                                </p:cTn>
                              </p:par>
                            </p:childTnLst>
                          </p:cTn>
                        </p:par>
                        <p:par>
                          <p:cTn id="29" fill="hold">
                            <p:stCondLst>
                              <p:cond delay="6000"/>
                            </p:stCondLst>
                            <p:childTnLst>
                              <p:par>
                                <p:cTn id="30" presetID="53" presetClass="entr" presetSubtype="16"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2000" fill="hold"/>
                                        <p:tgtEl>
                                          <p:spTgt spid="7"/>
                                        </p:tgtEl>
                                        <p:attrNameLst>
                                          <p:attrName>ppt_w</p:attrName>
                                        </p:attrNameLst>
                                      </p:cBhvr>
                                      <p:tavLst>
                                        <p:tav tm="0">
                                          <p:val>
                                            <p:fltVal val="0"/>
                                          </p:val>
                                        </p:tav>
                                        <p:tav tm="100000">
                                          <p:val>
                                            <p:strVal val="#ppt_w"/>
                                          </p:val>
                                        </p:tav>
                                      </p:tavLst>
                                    </p:anim>
                                    <p:anim calcmode="lin" valueType="num">
                                      <p:cBhvr>
                                        <p:cTn id="33" dur="2000" fill="hold"/>
                                        <p:tgtEl>
                                          <p:spTgt spid="7"/>
                                        </p:tgtEl>
                                        <p:attrNameLst>
                                          <p:attrName>ppt_h</p:attrName>
                                        </p:attrNameLst>
                                      </p:cBhvr>
                                      <p:tavLst>
                                        <p:tav tm="0">
                                          <p:val>
                                            <p:fltVal val="0"/>
                                          </p:val>
                                        </p:tav>
                                        <p:tav tm="100000">
                                          <p:val>
                                            <p:strVal val="#ppt_h"/>
                                          </p:val>
                                        </p:tav>
                                      </p:tavLst>
                                    </p:anim>
                                    <p:animEffect transition="in" filter="fade">
                                      <p:cBhvr>
                                        <p:cTn id="34" dur="2000"/>
                                        <p:tgtEl>
                                          <p:spTgt spid="7"/>
                                        </p:tgtEl>
                                      </p:cBhvr>
                                    </p:animEffect>
                                  </p:childTnLst>
                                </p:cTn>
                              </p:par>
                            </p:childTnLst>
                          </p:cTn>
                        </p:par>
                        <p:par>
                          <p:cTn id="35" fill="hold">
                            <p:stCondLst>
                              <p:cond delay="8000"/>
                            </p:stCondLst>
                            <p:childTnLst>
                              <p:par>
                                <p:cTn id="36" presetID="53" presetClass="entr" presetSubtype="16"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2000" fill="hold"/>
                                        <p:tgtEl>
                                          <p:spTgt spid="8"/>
                                        </p:tgtEl>
                                        <p:attrNameLst>
                                          <p:attrName>ppt_w</p:attrName>
                                        </p:attrNameLst>
                                      </p:cBhvr>
                                      <p:tavLst>
                                        <p:tav tm="0">
                                          <p:val>
                                            <p:fltVal val="0"/>
                                          </p:val>
                                        </p:tav>
                                        <p:tav tm="100000">
                                          <p:val>
                                            <p:strVal val="#ppt_w"/>
                                          </p:val>
                                        </p:tav>
                                      </p:tavLst>
                                    </p:anim>
                                    <p:anim calcmode="lin" valueType="num">
                                      <p:cBhvr>
                                        <p:cTn id="39" dur="2000" fill="hold"/>
                                        <p:tgtEl>
                                          <p:spTgt spid="8"/>
                                        </p:tgtEl>
                                        <p:attrNameLst>
                                          <p:attrName>ppt_h</p:attrName>
                                        </p:attrNameLst>
                                      </p:cBhvr>
                                      <p:tavLst>
                                        <p:tav tm="0">
                                          <p:val>
                                            <p:fltVal val="0"/>
                                          </p:val>
                                        </p:tav>
                                        <p:tav tm="100000">
                                          <p:val>
                                            <p:strVal val="#ppt_h"/>
                                          </p:val>
                                        </p:tav>
                                      </p:tavLst>
                                    </p:anim>
                                    <p:animEffect transition="in" filter="fade">
                                      <p:cBhvr>
                                        <p:cTn id="40" dur="2000"/>
                                        <p:tgtEl>
                                          <p:spTgt spid="8"/>
                                        </p:tgtEl>
                                      </p:cBhvr>
                                    </p:animEffect>
                                  </p:childTnLst>
                                </p:cTn>
                              </p:par>
                            </p:childTnLst>
                          </p:cTn>
                        </p:par>
                        <p:par>
                          <p:cTn id="41" fill="hold">
                            <p:stCondLst>
                              <p:cond delay="10000"/>
                            </p:stCondLst>
                            <p:childTnLst>
                              <p:par>
                                <p:cTn id="42" presetID="53" presetClass="entr" presetSubtype="16"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2000" fill="hold"/>
                                        <p:tgtEl>
                                          <p:spTgt spid="9"/>
                                        </p:tgtEl>
                                        <p:attrNameLst>
                                          <p:attrName>ppt_w</p:attrName>
                                        </p:attrNameLst>
                                      </p:cBhvr>
                                      <p:tavLst>
                                        <p:tav tm="0">
                                          <p:val>
                                            <p:fltVal val="0"/>
                                          </p:val>
                                        </p:tav>
                                        <p:tav tm="100000">
                                          <p:val>
                                            <p:strVal val="#ppt_w"/>
                                          </p:val>
                                        </p:tav>
                                      </p:tavLst>
                                    </p:anim>
                                    <p:anim calcmode="lin" valueType="num">
                                      <p:cBhvr>
                                        <p:cTn id="45" dur="2000" fill="hold"/>
                                        <p:tgtEl>
                                          <p:spTgt spid="9"/>
                                        </p:tgtEl>
                                        <p:attrNameLst>
                                          <p:attrName>ppt_h</p:attrName>
                                        </p:attrNameLst>
                                      </p:cBhvr>
                                      <p:tavLst>
                                        <p:tav tm="0">
                                          <p:val>
                                            <p:fltVal val="0"/>
                                          </p:val>
                                        </p:tav>
                                        <p:tav tm="100000">
                                          <p:val>
                                            <p:strVal val="#ppt_h"/>
                                          </p:val>
                                        </p:tav>
                                      </p:tavLst>
                                    </p:anim>
                                    <p:animEffect transition="in" filter="fade">
                                      <p:cBhvr>
                                        <p:cTn id="46" dur="2000"/>
                                        <p:tgtEl>
                                          <p:spTgt spid="9"/>
                                        </p:tgtEl>
                                      </p:cBhvr>
                                    </p:animEffect>
                                  </p:childTnLst>
                                </p:cTn>
                              </p:par>
                            </p:childTnLst>
                          </p:cTn>
                        </p:par>
                        <p:par>
                          <p:cTn id="47" fill="hold">
                            <p:stCondLst>
                              <p:cond delay="12000"/>
                            </p:stCondLst>
                            <p:childTnLst>
                              <p:par>
                                <p:cTn id="48" presetID="53" presetClass="entr" presetSubtype="16"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2000" fill="hold"/>
                                        <p:tgtEl>
                                          <p:spTgt spid="10"/>
                                        </p:tgtEl>
                                        <p:attrNameLst>
                                          <p:attrName>ppt_w</p:attrName>
                                        </p:attrNameLst>
                                      </p:cBhvr>
                                      <p:tavLst>
                                        <p:tav tm="0">
                                          <p:val>
                                            <p:fltVal val="0"/>
                                          </p:val>
                                        </p:tav>
                                        <p:tav tm="100000">
                                          <p:val>
                                            <p:strVal val="#ppt_w"/>
                                          </p:val>
                                        </p:tav>
                                      </p:tavLst>
                                    </p:anim>
                                    <p:anim calcmode="lin" valueType="num">
                                      <p:cBhvr>
                                        <p:cTn id="51" dur="2000" fill="hold"/>
                                        <p:tgtEl>
                                          <p:spTgt spid="10"/>
                                        </p:tgtEl>
                                        <p:attrNameLst>
                                          <p:attrName>ppt_h</p:attrName>
                                        </p:attrNameLst>
                                      </p:cBhvr>
                                      <p:tavLst>
                                        <p:tav tm="0">
                                          <p:val>
                                            <p:fltVal val="0"/>
                                          </p:val>
                                        </p:tav>
                                        <p:tav tm="100000">
                                          <p:val>
                                            <p:strVal val="#ppt_h"/>
                                          </p:val>
                                        </p:tav>
                                      </p:tavLst>
                                    </p:anim>
                                    <p:animEffect transition="in" filter="fade">
                                      <p:cBhvr>
                                        <p:cTn id="52" dur="2000"/>
                                        <p:tgtEl>
                                          <p:spTgt spid="10"/>
                                        </p:tgtEl>
                                      </p:cBhvr>
                                    </p:animEffect>
                                  </p:childTnLst>
                                </p:cTn>
                              </p:par>
                            </p:childTnLst>
                          </p:cTn>
                        </p:par>
                        <p:par>
                          <p:cTn id="53" fill="hold">
                            <p:stCondLst>
                              <p:cond delay="14000"/>
                            </p:stCondLst>
                            <p:childTnLst>
                              <p:par>
                                <p:cTn id="54" presetID="53" presetClass="entr" presetSubtype="16"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2000" fill="hold"/>
                                        <p:tgtEl>
                                          <p:spTgt spid="11"/>
                                        </p:tgtEl>
                                        <p:attrNameLst>
                                          <p:attrName>ppt_w</p:attrName>
                                        </p:attrNameLst>
                                      </p:cBhvr>
                                      <p:tavLst>
                                        <p:tav tm="0">
                                          <p:val>
                                            <p:fltVal val="0"/>
                                          </p:val>
                                        </p:tav>
                                        <p:tav tm="100000">
                                          <p:val>
                                            <p:strVal val="#ppt_w"/>
                                          </p:val>
                                        </p:tav>
                                      </p:tavLst>
                                    </p:anim>
                                    <p:anim calcmode="lin" valueType="num">
                                      <p:cBhvr>
                                        <p:cTn id="57" dur="2000" fill="hold"/>
                                        <p:tgtEl>
                                          <p:spTgt spid="11"/>
                                        </p:tgtEl>
                                        <p:attrNameLst>
                                          <p:attrName>ppt_h</p:attrName>
                                        </p:attrNameLst>
                                      </p:cBhvr>
                                      <p:tavLst>
                                        <p:tav tm="0">
                                          <p:val>
                                            <p:fltVal val="0"/>
                                          </p:val>
                                        </p:tav>
                                        <p:tav tm="100000">
                                          <p:val>
                                            <p:strVal val="#ppt_h"/>
                                          </p:val>
                                        </p:tav>
                                      </p:tavLst>
                                    </p:anim>
                                    <p:animEffect transition="in" filter="fade">
                                      <p:cBhvr>
                                        <p:cTn id="58" dur="20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122"/>
                                        </p:tgtEl>
                                        <p:attrNameLst>
                                          <p:attrName>style.visibility</p:attrName>
                                        </p:attrNameLst>
                                      </p:cBhvr>
                                      <p:to>
                                        <p:strVal val="visible"/>
                                      </p:to>
                                    </p:set>
                                    <p:animEffect transition="in" filter="fade">
                                      <p:cBhvr>
                                        <p:cTn id="63" dur="500"/>
                                        <p:tgtEl>
                                          <p:spTgt spid="512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par>
                                <p:cTn id="69" presetID="10" presetClass="entr" presetSubtype="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par>
                                <p:cTn id="72" presetID="10" presetClass="entr" presetSubtype="0" fill="hold"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par>
                                <p:cTn id="75" presetID="10" presetClass="entr" presetSubtype="0"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par>
                                <p:cTn id="78" presetID="10" presetClass="entr" presetSubtype="0" fill="hold"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500"/>
                                        <p:tgtEl>
                                          <p:spTgt spid="17"/>
                                        </p:tgtEl>
                                      </p:cBhvr>
                                    </p:animEffect>
                                  </p:childTnLst>
                                </p:cTn>
                              </p:par>
                              <p:par>
                                <p:cTn id="81" presetID="10" presetClass="entr" presetSubtype="0" fill="hold"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par>
                                <p:cTn id="84" presetID="10" presetClass="entr" presetSubtype="0" fill="hold" nodeType="with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fade">
                                      <p:cBhvr>
                                        <p:cTn id="86" dur="500"/>
                                        <p:tgtEl>
                                          <p:spTgt spid="19"/>
                                        </p:tgtEl>
                                      </p:cBhvr>
                                    </p:animEffect>
                                  </p:childTnLst>
                                </p:cTn>
                              </p:par>
                              <p:par>
                                <p:cTn id="87" presetID="10" presetClass="entr" presetSubtype="0" fill="hold"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S\.StaffHome$\Teacher\cgrandi\Documents\Artful Maths\Islamic Geometry\Drawing a 3 x 3 gri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388" y="274600"/>
            <a:ext cx="9117112" cy="5681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4161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453710" y="2291522"/>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p:cNvCxnSpPr>
            <a:stCxn id="48" idx="2"/>
            <a:endCxn id="50" idx="6"/>
          </p:cNvCxnSpPr>
          <p:nvPr/>
        </p:nvCxnSpPr>
        <p:spPr>
          <a:xfrm>
            <a:off x="1172296" y="3432650"/>
            <a:ext cx="6838274" cy="96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Arc 7"/>
          <p:cNvSpPr/>
          <p:nvPr/>
        </p:nvSpPr>
        <p:spPr>
          <a:xfrm>
            <a:off x="769241" y="1155187"/>
            <a:ext cx="4536504" cy="4536504"/>
          </a:xfrm>
          <a:prstGeom prst="arc">
            <a:avLst>
              <a:gd name="adj1" fmla="val 17559926"/>
              <a:gd name="adj2" fmla="val 4059953"/>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Arc 8"/>
          <p:cNvSpPr/>
          <p:nvPr/>
        </p:nvSpPr>
        <p:spPr>
          <a:xfrm rot="10800000">
            <a:off x="3851920" y="1166309"/>
            <a:ext cx="4536504" cy="4536504"/>
          </a:xfrm>
          <a:prstGeom prst="arc">
            <a:avLst>
              <a:gd name="adj1" fmla="val 17559926"/>
              <a:gd name="adj2" fmla="val 4059953"/>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0" name="Straight Connector 9"/>
          <p:cNvCxnSpPr>
            <a:stCxn id="49" idx="0"/>
            <a:endCxn id="51" idx="4"/>
          </p:cNvCxnSpPr>
          <p:nvPr/>
        </p:nvCxnSpPr>
        <p:spPr>
          <a:xfrm flipH="1">
            <a:off x="4585950" y="28582"/>
            <a:ext cx="11876" cy="680957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308344" y="2276872"/>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4599900" y="2289572"/>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3457972" y="1152302"/>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3457972" y="3437850"/>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3388068" y="2213264"/>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5660071" y="2212815"/>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3388068" y="4485267"/>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5660071" y="4485267"/>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2319280" y="1155808"/>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4599900" y="1165688"/>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4586252" y="3436428"/>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2301080" y="3429604"/>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3382965" y="3356828"/>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5649120" y="3356992"/>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4519533" y="4504020"/>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4519880" y="2221978"/>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p:nvPr/>
        </p:nvSpPr>
        <p:spPr>
          <a:xfrm>
            <a:off x="2232151" y="3351641"/>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4531056" y="1077467"/>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4494828" y="5634883"/>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a:off x="6812545" y="3350357"/>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a:off x="1172296" y="2294472"/>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3459648" y="28582"/>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5734214" y="2295438"/>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3447772" y="4561802"/>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p:nvSpPr>
        <p:spPr>
          <a:xfrm>
            <a:off x="3393128" y="1086093"/>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a:off x="6803919" y="2221441"/>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p:nvSpPr>
        <p:spPr>
          <a:xfrm>
            <a:off x="2230020" y="4491868"/>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a:off x="5649120" y="5644820"/>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p:cNvSpPr/>
          <p:nvPr/>
        </p:nvSpPr>
        <p:spPr>
          <a:xfrm>
            <a:off x="2262154" y="2223232"/>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p:cNvSpPr/>
          <p:nvPr/>
        </p:nvSpPr>
        <p:spPr>
          <a:xfrm>
            <a:off x="5666070" y="1094752"/>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p:cNvSpPr/>
          <p:nvPr/>
        </p:nvSpPr>
        <p:spPr>
          <a:xfrm>
            <a:off x="3385195" y="5636935"/>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p:cNvSpPr/>
          <p:nvPr/>
        </p:nvSpPr>
        <p:spPr>
          <a:xfrm>
            <a:off x="6812545" y="4504020"/>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p:cNvSpPr/>
          <p:nvPr/>
        </p:nvSpPr>
        <p:spPr>
          <a:xfrm>
            <a:off x="1174568" y="1148272"/>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p:cNvSpPr/>
          <p:nvPr/>
        </p:nvSpPr>
        <p:spPr>
          <a:xfrm>
            <a:off x="2319172" y="21096"/>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p:cNvSpPr/>
          <p:nvPr/>
        </p:nvSpPr>
        <p:spPr>
          <a:xfrm>
            <a:off x="4599900" y="30976"/>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p:cNvSpPr/>
          <p:nvPr/>
        </p:nvSpPr>
        <p:spPr>
          <a:xfrm>
            <a:off x="5744492" y="1155808"/>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p:cNvSpPr/>
          <p:nvPr/>
        </p:nvSpPr>
        <p:spPr>
          <a:xfrm>
            <a:off x="5730844" y="3425232"/>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p:cNvSpPr/>
          <p:nvPr/>
        </p:nvSpPr>
        <p:spPr>
          <a:xfrm>
            <a:off x="4585648" y="4546900"/>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p:cNvSpPr/>
          <p:nvPr/>
        </p:nvSpPr>
        <p:spPr>
          <a:xfrm>
            <a:off x="2316224" y="4563712"/>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p:cNvSpPr/>
          <p:nvPr/>
        </p:nvSpPr>
        <p:spPr>
          <a:xfrm>
            <a:off x="1173976" y="3425836"/>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6825432" y="1097448"/>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p:cNvSpPr/>
          <p:nvPr/>
        </p:nvSpPr>
        <p:spPr>
          <a:xfrm>
            <a:off x="2261987" y="5629829"/>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p:cNvSpPr/>
          <p:nvPr/>
        </p:nvSpPr>
        <p:spPr>
          <a:xfrm>
            <a:off x="2254096" y="1080032"/>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p:cNvSpPr/>
          <p:nvPr/>
        </p:nvSpPr>
        <p:spPr>
          <a:xfrm>
            <a:off x="6786977" y="5627340"/>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p:cNvSpPr/>
          <p:nvPr/>
        </p:nvSpPr>
        <p:spPr>
          <a:xfrm>
            <a:off x="1177744" y="21096"/>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p:cNvSpPr/>
          <p:nvPr/>
        </p:nvSpPr>
        <p:spPr>
          <a:xfrm>
            <a:off x="5752028" y="21096"/>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p:cNvSpPr/>
          <p:nvPr/>
        </p:nvSpPr>
        <p:spPr>
          <a:xfrm>
            <a:off x="5722614" y="4560548"/>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p:cNvSpPr/>
          <p:nvPr/>
        </p:nvSpPr>
        <p:spPr>
          <a:xfrm>
            <a:off x="1174568" y="4563712"/>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19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par>
                          <p:cTn id="8" fill="hold">
                            <p:stCondLst>
                              <p:cond delay="4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000"/>
                                        <p:tgtEl>
                                          <p:spTgt spid="2"/>
                                        </p:tgtEl>
                                      </p:cBhvr>
                                    </p:animEffect>
                                  </p:childTnLst>
                                </p:cTn>
                              </p:par>
                            </p:childTnLst>
                          </p:cTn>
                        </p:par>
                        <p:par>
                          <p:cTn id="12" fill="hold">
                            <p:stCondLst>
                              <p:cond delay="8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000"/>
                                        <p:tgtEl>
                                          <p:spTgt spid="8"/>
                                        </p:tgtEl>
                                      </p:cBhvr>
                                    </p:animEffect>
                                  </p:childTnLst>
                                </p:cTn>
                              </p:par>
                            </p:childTnLst>
                          </p:cTn>
                        </p:par>
                        <p:par>
                          <p:cTn id="16" fill="hold">
                            <p:stCondLst>
                              <p:cond delay="12000"/>
                            </p:stCondLst>
                            <p:childTnLst>
                              <p:par>
                                <p:cTn id="17" presetID="22"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2000"/>
                                        <p:tgtEl>
                                          <p:spTgt spid="9"/>
                                        </p:tgtEl>
                                      </p:cBhvr>
                                    </p:animEffect>
                                  </p:childTnLst>
                                </p:cTn>
                              </p:par>
                            </p:childTnLst>
                          </p:cTn>
                        </p:par>
                        <p:par>
                          <p:cTn id="20" fill="hold">
                            <p:stCondLst>
                              <p:cond delay="16000"/>
                            </p:stCondLst>
                            <p:childTnLst>
                              <p:par>
                                <p:cTn id="21" presetID="22" presetClass="entr" presetSubtype="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2000"/>
                                        <p:tgtEl>
                                          <p:spTgt spid="10"/>
                                        </p:tgtEl>
                                      </p:cBhvr>
                                    </p:animEffect>
                                  </p:childTnLst>
                                </p:cTn>
                              </p:par>
                            </p:childTnLst>
                          </p:cTn>
                        </p:par>
                        <p:par>
                          <p:cTn id="24" fill="hold">
                            <p:stCondLst>
                              <p:cond delay="18000"/>
                            </p:stCondLst>
                            <p:childTnLst>
                              <p:par>
                                <p:cTn id="25" presetID="10" presetClass="exit" presetSubtype="0" fill="hold" grpId="1" nodeType="after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par>
                          <p:cTn id="31" fill="hold">
                            <p:stCondLst>
                              <p:cond delay="18500"/>
                            </p:stCondLst>
                            <p:childTnLst>
                              <p:par>
                                <p:cTn id="32" presetID="10" presetClass="entr" presetSubtype="0" fill="hold" grpId="0"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childTnLst>
                          </p:cTn>
                        </p:par>
                        <p:par>
                          <p:cTn id="35" fill="hold">
                            <p:stCondLst>
                              <p:cond delay="19000"/>
                            </p:stCondLst>
                            <p:childTnLst>
                              <p:par>
                                <p:cTn id="36" presetID="10" presetClass="entr" presetSubtype="0"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par>
                          <p:cTn id="39" fill="hold">
                            <p:stCondLst>
                              <p:cond delay="19500"/>
                            </p:stCondLst>
                            <p:childTnLst>
                              <p:par>
                                <p:cTn id="40" presetID="10" presetClass="entr" presetSubtype="0"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childTnLst>
                          </p:cTn>
                        </p:par>
                        <p:par>
                          <p:cTn id="43" fill="hold">
                            <p:stCondLst>
                              <p:cond delay="20000"/>
                            </p:stCondLst>
                            <p:childTnLst>
                              <p:par>
                                <p:cTn id="44" presetID="10" presetClass="entr" presetSubtype="0" fill="hold" grpId="0"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childTnLst>
                          </p:cTn>
                        </p:par>
                        <p:par>
                          <p:cTn id="47" fill="hold">
                            <p:stCondLst>
                              <p:cond delay="20500"/>
                            </p:stCondLst>
                            <p:childTnLst>
                              <p:par>
                                <p:cTn id="48" presetID="22" presetClass="entr" presetSubtype="8"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2000"/>
                                        <p:tgtEl>
                                          <p:spTgt spid="19"/>
                                        </p:tgtEl>
                                      </p:cBhvr>
                                    </p:animEffect>
                                  </p:childTnLst>
                                </p:cTn>
                              </p:par>
                            </p:childTnLst>
                          </p:cTn>
                        </p:par>
                        <p:par>
                          <p:cTn id="51" fill="hold">
                            <p:stCondLst>
                              <p:cond delay="22500"/>
                            </p:stCondLst>
                            <p:childTnLst>
                              <p:par>
                                <p:cTn id="52" presetID="22" presetClass="entr" presetSubtype="8"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2000"/>
                                        <p:tgtEl>
                                          <p:spTgt spid="20"/>
                                        </p:tgtEl>
                                      </p:cBhvr>
                                    </p:animEffect>
                                  </p:childTnLst>
                                </p:cTn>
                              </p:par>
                            </p:childTnLst>
                          </p:cTn>
                        </p:par>
                        <p:par>
                          <p:cTn id="55" fill="hold">
                            <p:stCondLst>
                              <p:cond delay="24500"/>
                            </p:stCondLst>
                            <p:childTnLst>
                              <p:par>
                                <p:cTn id="56" presetID="22" presetClass="entr" presetSubtype="8"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000"/>
                                        <p:tgtEl>
                                          <p:spTgt spid="23"/>
                                        </p:tgtEl>
                                      </p:cBhvr>
                                    </p:animEffect>
                                  </p:childTnLst>
                                </p:cTn>
                              </p:par>
                            </p:childTnLst>
                          </p:cTn>
                        </p:par>
                        <p:par>
                          <p:cTn id="59" fill="hold">
                            <p:stCondLst>
                              <p:cond delay="26500"/>
                            </p:stCondLst>
                            <p:childTnLst>
                              <p:par>
                                <p:cTn id="60" presetID="22" presetClass="entr" presetSubtype="8" fill="hold" grpId="0" nodeType="after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left)">
                                      <p:cBhvr>
                                        <p:cTn id="62" dur="2000"/>
                                        <p:tgtEl>
                                          <p:spTgt spid="24"/>
                                        </p:tgtEl>
                                      </p:cBhvr>
                                    </p:animEffect>
                                  </p:childTnLst>
                                </p:cTn>
                              </p:par>
                            </p:childTnLst>
                          </p:cTn>
                        </p:par>
                        <p:par>
                          <p:cTn id="63" fill="hold">
                            <p:stCondLst>
                              <p:cond delay="28500"/>
                            </p:stCondLst>
                            <p:childTnLst>
                              <p:par>
                                <p:cTn id="64" presetID="10" presetClass="exit" presetSubtype="0" fill="hold" grpId="1" nodeType="afterEffect">
                                  <p:stCondLst>
                                    <p:cond delay="0"/>
                                  </p:stCondLst>
                                  <p:childTnLst>
                                    <p:animEffect transition="out" filter="fade">
                                      <p:cBhvr>
                                        <p:cTn id="65" dur="500"/>
                                        <p:tgtEl>
                                          <p:spTgt spid="39"/>
                                        </p:tgtEl>
                                      </p:cBhvr>
                                    </p:animEffect>
                                    <p:set>
                                      <p:cBhvr>
                                        <p:cTn id="66" dur="1" fill="hold">
                                          <p:stCondLst>
                                            <p:cond delay="499"/>
                                          </p:stCondLst>
                                        </p:cTn>
                                        <p:tgtEl>
                                          <p:spTgt spid="39"/>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40"/>
                                        </p:tgtEl>
                                      </p:cBhvr>
                                    </p:animEffect>
                                    <p:set>
                                      <p:cBhvr>
                                        <p:cTn id="69" dur="1" fill="hold">
                                          <p:stCondLst>
                                            <p:cond delay="499"/>
                                          </p:stCondLst>
                                        </p:cTn>
                                        <p:tgtEl>
                                          <p:spTgt spid="4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42"/>
                                        </p:tgtEl>
                                      </p:cBhvr>
                                    </p:animEffect>
                                    <p:set>
                                      <p:cBhvr>
                                        <p:cTn id="72" dur="1" fill="hold">
                                          <p:stCondLst>
                                            <p:cond delay="499"/>
                                          </p:stCondLst>
                                        </p:cTn>
                                        <p:tgtEl>
                                          <p:spTgt spid="4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43"/>
                                        </p:tgtEl>
                                      </p:cBhvr>
                                    </p:animEffect>
                                    <p:set>
                                      <p:cBhvr>
                                        <p:cTn id="75" dur="1" fill="hold">
                                          <p:stCondLst>
                                            <p:cond delay="499"/>
                                          </p:stCondLst>
                                        </p:cTn>
                                        <p:tgtEl>
                                          <p:spTgt spid="43"/>
                                        </p:tgtEl>
                                        <p:attrNameLst>
                                          <p:attrName>style.visibility</p:attrName>
                                        </p:attrNameLst>
                                      </p:cBhvr>
                                      <p:to>
                                        <p:strVal val="hidden"/>
                                      </p:to>
                                    </p:set>
                                  </p:childTnLst>
                                </p:cTn>
                              </p:par>
                            </p:childTnLst>
                          </p:cTn>
                        </p:par>
                        <p:par>
                          <p:cTn id="76" fill="hold">
                            <p:stCondLst>
                              <p:cond delay="29000"/>
                            </p:stCondLst>
                            <p:childTnLst>
                              <p:par>
                                <p:cTn id="77" presetID="10" presetClass="entr" presetSubtype="0" fill="hold" grpId="0" nodeType="after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childTnLst>
                          </p:cTn>
                        </p:par>
                        <p:par>
                          <p:cTn id="80" fill="hold">
                            <p:stCondLst>
                              <p:cond delay="29500"/>
                            </p:stCondLst>
                            <p:childTnLst>
                              <p:par>
                                <p:cTn id="81" presetID="10" presetClass="entr" presetSubtype="0" fill="hold" grpId="0" nodeType="after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fade">
                                      <p:cBhvr>
                                        <p:cTn id="83" dur="500"/>
                                        <p:tgtEl>
                                          <p:spTgt spid="27"/>
                                        </p:tgtEl>
                                      </p:cBhvr>
                                    </p:animEffect>
                                  </p:childTnLst>
                                </p:cTn>
                              </p:par>
                            </p:childTnLst>
                          </p:cTn>
                        </p:par>
                        <p:par>
                          <p:cTn id="84" fill="hold">
                            <p:stCondLst>
                              <p:cond delay="30000"/>
                            </p:stCondLst>
                            <p:childTnLst>
                              <p:par>
                                <p:cTn id="85" presetID="10" presetClass="entr" presetSubtype="0" fill="hold" grpId="0" nodeType="after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childTnLst>
                          </p:cTn>
                        </p:par>
                        <p:par>
                          <p:cTn id="88" fill="hold">
                            <p:stCondLst>
                              <p:cond delay="30500"/>
                            </p:stCondLst>
                            <p:childTnLst>
                              <p:par>
                                <p:cTn id="89" presetID="10" presetClass="entr" presetSubtype="0" fill="hold" grpId="0" nodeType="after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500"/>
                                        <p:tgtEl>
                                          <p:spTgt spid="30"/>
                                        </p:tgtEl>
                                      </p:cBhvr>
                                    </p:animEffect>
                                  </p:childTnLst>
                                </p:cTn>
                              </p:par>
                            </p:childTnLst>
                          </p:cTn>
                        </p:par>
                        <p:par>
                          <p:cTn id="92" fill="hold">
                            <p:stCondLst>
                              <p:cond delay="31000"/>
                            </p:stCondLst>
                            <p:childTnLst>
                              <p:par>
                                <p:cTn id="93" presetID="22" presetClass="entr" presetSubtype="8" fill="hold" grpId="0" nodeType="after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wipe(left)">
                                      <p:cBhvr>
                                        <p:cTn id="95" dur="2000"/>
                                        <p:tgtEl>
                                          <p:spTgt spid="33"/>
                                        </p:tgtEl>
                                      </p:cBhvr>
                                    </p:animEffect>
                                  </p:childTnLst>
                                </p:cTn>
                              </p:par>
                            </p:childTnLst>
                          </p:cTn>
                        </p:par>
                        <p:par>
                          <p:cTn id="96" fill="hold">
                            <p:stCondLst>
                              <p:cond delay="33000"/>
                            </p:stCondLst>
                            <p:childTnLst>
                              <p:par>
                                <p:cTn id="97" presetID="22" presetClass="entr" presetSubtype="8" fill="hold" grpId="0" nodeType="after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wipe(left)">
                                      <p:cBhvr>
                                        <p:cTn id="99" dur="2000"/>
                                        <p:tgtEl>
                                          <p:spTgt spid="34"/>
                                        </p:tgtEl>
                                      </p:cBhvr>
                                    </p:animEffect>
                                  </p:childTnLst>
                                </p:cTn>
                              </p:par>
                            </p:childTnLst>
                          </p:cTn>
                        </p:par>
                        <p:par>
                          <p:cTn id="100" fill="hold">
                            <p:stCondLst>
                              <p:cond delay="35000"/>
                            </p:stCondLst>
                            <p:childTnLst>
                              <p:par>
                                <p:cTn id="101" presetID="22" presetClass="entr" presetSubtype="8" fill="hold" grpId="0" nodeType="after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wipe(left)">
                                      <p:cBhvr>
                                        <p:cTn id="103" dur="2000"/>
                                        <p:tgtEl>
                                          <p:spTgt spid="36"/>
                                        </p:tgtEl>
                                      </p:cBhvr>
                                    </p:animEffect>
                                  </p:childTnLst>
                                </p:cTn>
                              </p:par>
                            </p:childTnLst>
                          </p:cTn>
                        </p:par>
                        <p:par>
                          <p:cTn id="104" fill="hold">
                            <p:stCondLst>
                              <p:cond delay="37000"/>
                            </p:stCondLst>
                            <p:childTnLst>
                              <p:par>
                                <p:cTn id="105" presetID="22" presetClass="entr" presetSubtype="8" fill="hold" grpId="0" nodeType="after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left)">
                                      <p:cBhvr>
                                        <p:cTn id="107" dur="2000"/>
                                        <p:tgtEl>
                                          <p:spTgt spid="37"/>
                                        </p:tgtEl>
                                      </p:cBhvr>
                                    </p:animEffect>
                                  </p:childTnLst>
                                </p:cTn>
                              </p:par>
                            </p:childTnLst>
                          </p:cTn>
                        </p:par>
                        <p:par>
                          <p:cTn id="108" fill="hold">
                            <p:stCondLst>
                              <p:cond delay="39000"/>
                            </p:stCondLst>
                            <p:childTnLst>
                              <p:par>
                                <p:cTn id="109" presetID="10" presetClass="exit" presetSubtype="0" fill="hold" grpId="1" nodeType="afterEffect">
                                  <p:stCondLst>
                                    <p:cond delay="0"/>
                                  </p:stCondLst>
                                  <p:childTnLst>
                                    <p:animEffect transition="out" filter="fade">
                                      <p:cBhvr>
                                        <p:cTn id="110" dur="500"/>
                                        <p:tgtEl>
                                          <p:spTgt spid="25"/>
                                        </p:tgtEl>
                                      </p:cBhvr>
                                    </p:animEffect>
                                    <p:set>
                                      <p:cBhvr>
                                        <p:cTn id="111" dur="1" fill="hold">
                                          <p:stCondLst>
                                            <p:cond delay="499"/>
                                          </p:stCondLst>
                                        </p:cTn>
                                        <p:tgtEl>
                                          <p:spTgt spid="25"/>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27"/>
                                        </p:tgtEl>
                                      </p:cBhvr>
                                    </p:animEffect>
                                    <p:set>
                                      <p:cBhvr>
                                        <p:cTn id="114" dur="1" fill="hold">
                                          <p:stCondLst>
                                            <p:cond delay="499"/>
                                          </p:stCondLst>
                                        </p:cTn>
                                        <p:tgtEl>
                                          <p:spTgt spid="27"/>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28"/>
                                        </p:tgtEl>
                                      </p:cBhvr>
                                    </p:animEffect>
                                    <p:set>
                                      <p:cBhvr>
                                        <p:cTn id="117" dur="1" fill="hold">
                                          <p:stCondLst>
                                            <p:cond delay="499"/>
                                          </p:stCondLst>
                                        </p:cTn>
                                        <p:tgtEl>
                                          <p:spTgt spid="28"/>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30"/>
                                        </p:tgtEl>
                                      </p:cBhvr>
                                    </p:animEffect>
                                    <p:set>
                                      <p:cBhvr>
                                        <p:cTn id="120" dur="1" fill="hold">
                                          <p:stCondLst>
                                            <p:cond delay="499"/>
                                          </p:stCondLst>
                                        </p:cTn>
                                        <p:tgtEl>
                                          <p:spTgt spid="30"/>
                                        </p:tgtEl>
                                        <p:attrNameLst>
                                          <p:attrName>style.visibility</p:attrName>
                                        </p:attrNameLst>
                                      </p:cBhvr>
                                      <p:to>
                                        <p:strVal val="hidden"/>
                                      </p:to>
                                    </p:set>
                                  </p:childTnLst>
                                </p:cTn>
                              </p:par>
                            </p:childTnLst>
                          </p:cTn>
                        </p:par>
                        <p:par>
                          <p:cTn id="121" fill="hold">
                            <p:stCondLst>
                              <p:cond delay="39500"/>
                            </p:stCondLst>
                            <p:childTnLst>
                              <p:par>
                                <p:cTn id="122" presetID="10" presetClass="entr" presetSubtype="0" fill="hold" grpId="0" nodeType="afterEffect">
                                  <p:stCondLst>
                                    <p:cond delay="0"/>
                                  </p:stCondLst>
                                  <p:childTnLst>
                                    <p:set>
                                      <p:cBhvr>
                                        <p:cTn id="123" dur="1" fill="hold">
                                          <p:stCondLst>
                                            <p:cond delay="0"/>
                                          </p:stCondLst>
                                        </p:cTn>
                                        <p:tgtEl>
                                          <p:spTgt spid="44"/>
                                        </p:tgtEl>
                                        <p:attrNameLst>
                                          <p:attrName>style.visibility</p:attrName>
                                        </p:attrNameLst>
                                      </p:cBhvr>
                                      <p:to>
                                        <p:strVal val="visible"/>
                                      </p:to>
                                    </p:set>
                                    <p:animEffect transition="in" filter="fade">
                                      <p:cBhvr>
                                        <p:cTn id="124" dur="500"/>
                                        <p:tgtEl>
                                          <p:spTgt spid="44"/>
                                        </p:tgtEl>
                                      </p:cBhvr>
                                    </p:animEffect>
                                  </p:childTnLst>
                                </p:cTn>
                              </p:par>
                            </p:childTnLst>
                          </p:cTn>
                        </p:par>
                        <p:par>
                          <p:cTn id="125" fill="hold">
                            <p:stCondLst>
                              <p:cond delay="40000"/>
                            </p:stCondLst>
                            <p:childTnLst>
                              <p:par>
                                <p:cTn id="126" presetID="10" presetClass="entr" presetSubtype="0" fill="hold" grpId="0" nodeType="afterEffect">
                                  <p:stCondLst>
                                    <p:cond delay="0"/>
                                  </p:stCondLst>
                                  <p:childTnLst>
                                    <p:set>
                                      <p:cBhvr>
                                        <p:cTn id="127" dur="1" fill="hold">
                                          <p:stCondLst>
                                            <p:cond delay="0"/>
                                          </p:stCondLst>
                                        </p:cTn>
                                        <p:tgtEl>
                                          <p:spTgt spid="45"/>
                                        </p:tgtEl>
                                        <p:attrNameLst>
                                          <p:attrName>style.visibility</p:attrName>
                                        </p:attrNameLst>
                                      </p:cBhvr>
                                      <p:to>
                                        <p:strVal val="visible"/>
                                      </p:to>
                                    </p:set>
                                    <p:animEffect transition="in" filter="fade">
                                      <p:cBhvr>
                                        <p:cTn id="128" dur="500"/>
                                        <p:tgtEl>
                                          <p:spTgt spid="45"/>
                                        </p:tgtEl>
                                      </p:cBhvr>
                                    </p:animEffect>
                                  </p:childTnLst>
                                </p:cTn>
                              </p:par>
                            </p:childTnLst>
                          </p:cTn>
                        </p:par>
                        <p:par>
                          <p:cTn id="129" fill="hold">
                            <p:stCondLst>
                              <p:cond delay="40500"/>
                            </p:stCondLst>
                            <p:childTnLst>
                              <p:par>
                                <p:cTn id="130" presetID="10" presetClass="entr" presetSubtype="0" fill="hold" grpId="0" nodeType="afterEffect">
                                  <p:stCondLst>
                                    <p:cond delay="0"/>
                                  </p:stCondLst>
                                  <p:childTnLst>
                                    <p:set>
                                      <p:cBhvr>
                                        <p:cTn id="131" dur="1" fill="hold">
                                          <p:stCondLst>
                                            <p:cond delay="0"/>
                                          </p:stCondLst>
                                        </p:cTn>
                                        <p:tgtEl>
                                          <p:spTgt spid="46"/>
                                        </p:tgtEl>
                                        <p:attrNameLst>
                                          <p:attrName>style.visibility</p:attrName>
                                        </p:attrNameLst>
                                      </p:cBhvr>
                                      <p:to>
                                        <p:strVal val="visible"/>
                                      </p:to>
                                    </p:set>
                                    <p:animEffect transition="in" filter="fade">
                                      <p:cBhvr>
                                        <p:cTn id="132" dur="500"/>
                                        <p:tgtEl>
                                          <p:spTgt spid="46"/>
                                        </p:tgtEl>
                                      </p:cBhvr>
                                    </p:animEffect>
                                  </p:childTnLst>
                                </p:cTn>
                              </p:par>
                            </p:childTnLst>
                          </p:cTn>
                        </p:par>
                        <p:par>
                          <p:cTn id="133" fill="hold">
                            <p:stCondLst>
                              <p:cond delay="41000"/>
                            </p:stCondLst>
                            <p:childTnLst>
                              <p:par>
                                <p:cTn id="134" presetID="10" presetClass="entr" presetSubtype="0" fill="hold" grpId="0" nodeType="afterEffect">
                                  <p:stCondLst>
                                    <p:cond delay="0"/>
                                  </p:stCondLst>
                                  <p:childTnLst>
                                    <p:set>
                                      <p:cBhvr>
                                        <p:cTn id="135" dur="1" fill="hold">
                                          <p:stCondLst>
                                            <p:cond delay="0"/>
                                          </p:stCondLst>
                                        </p:cTn>
                                        <p:tgtEl>
                                          <p:spTgt spid="47"/>
                                        </p:tgtEl>
                                        <p:attrNameLst>
                                          <p:attrName>style.visibility</p:attrName>
                                        </p:attrNameLst>
                                      </p:cBhvr>
                                      <p:to>
                                        <p:strVal val="visible"/>
                                      </p:to>
                                    </p:set>
                                    <p:animEffect transition="in" filter="fade">
                                      <p:cBhvr>
                                        <p:cTn id="136" dur="500"/>
                                        <p:tgtEl>
                                          <p:spTgt spid="47"/>
                                        </p:tgtEl>
                                      </p:cBhvr>
                                    </p:animEffect>
                                  </p:childTnLst>
                                </p:cTn>
                              </p:par>
                            </p:childTnLst>
                          </p:cTn>
                        </p:par>
                        <p:par>
                          <p:cTn id="137" fill="hold">
                            <p:stCondLst>
                              <p:cond delay="41500"/>
                            </p:stCondLst>
                            <p:childTnLst>
                              <p:par>
                                <p:cTn id="138" presetID="22" presetClass="entr" presetSubtype="8" fill="hold" grpId="0" nodeType="afterEffect">
                                  <p:stCondLst>
                                    <p:cond delay="0"/>
                                  </p:stCondLst>
                                  <p:childTnLst>
                                    <p:set>
                                      <p:cBhvr>
                                        <p:cTn id="139" dur="1" fill="hold">
                                          <p:stCondLst>
                                            <p:cond delay="0"/>
                                          </p:stCondLst>
                                        </p:cTn>
                                        <p:tgtEl>
                                          <p:spTgt spid="48"/>
                                        </p:tgtEl>
                                        <p:attrNameLst>
                                          <p:attrName>style.visibility</p:attrName>
                                        </p:attrNameLst>
                                      </p:cBhvr>
                                      <p:to>
                                        <p:strVal val="visible"/>
                                      </p:to>
                                    </p:set>
                                    <p:animEffect transition="in" filter="wipe(left)">
                                      <p:cBhvr>
                                        <p:cTn id="140" dur="2000"/>
                                        <p:tgtEl>
                                          <p:spTgt spid="48"/>
                                        </p:tgtEl>
                                      </p:cBhvr>
                                    </p:animEffect>
                                  </p:childTnLst>
                                </p:cTn>
                              </p:par>
                            </p:childTnLst>
                          </p:cTn>
                        </p:par>
                        <p:par>
                          <p:cTn id="141" fill="hold">
                            <p:stCondLst>
                              <p:cond delay="43500"/>
                            </p:stCondLst>
                            <p:childTnLst>
                              <p:par>
                                <p:cTn id="142" presetID="22" presetClass="entr" presetSubtype="8" fill="hold" grpId="0" nodeType="afterEffect">
                                  <p:stCondLst>
                                    <p:cond delay="0"/>
                                  </p:stCondLst>
                                  <p:childTnLst>
                                    <p:set>
                                      <p:cBhvr>
                                        <p:cTn id="143" dur="1" fill="hold">
                                          <p:stCondLst>
                                            <p:cond delay="0"/>
                                          </p:stCondLst>
                                        </p:cTn>
                                        <p:tgtEl>
                                          <p:spTgt spid="49"/>
                                        </p:tgtEl>
                                        <p:attrNameLst>
                                          <p:attrName>style.visibility</p:attrName>
                                        </p:attrNameLst>
                                      </p:cBhvr>
                                      <p:to>
                                        <p:strVal val="visible"/>
                                      </p:to>
                                    </p:set>
                                    <p:animEffect transition="in" filter="wipe(left)">
                                      <p:cBhvr>
                                        <p:cTn id="144" dur="2000"/>
                                        <p:tgtEl>
                                          <p:spTgt spid="49"/>
                                        </p:tgtEl>
                                      </p:cBhvr>
                                    </p:animEffect>
                                  </p:childTnLst>
                                </p:cTn>
                              </p:par>
                            </p:childTnLst>
                          </p:cTn>
                        </p:par>
                        <p:par>
                          <p:cTn id="145" fill="hold">
                            <p:stCondLst>
                              <p:cond delay="45500"/>
                            </p:stCondLst>
                            <p:childTnLst>
                              <p:par>
                                <p:cTn id="146" presetID="22" presetClass="entr" presetSubtype="8" fill="hold" grpId="0" nodeType="afterEffect">
                                  <p:stCondLst>
                                    <p:cond delay="0"/>
                                  </p:stCondLst>
                                  <p:childTnLst>
                                    <p:set>
                                      <p:cBhvr>
                                        <p:cTn id="147" dur="1" fill="hold">
                                          <p:stCondLst>
                                            <p:cond delay="0"/>
                                          </p:stCondLst>
                                        </p:cTn>
                                        <p:tgtEl>
                                          <p:spTgt spid="50"/>
                                        </p:tgtEl>
                                        <p:attrNameLst>
                                          <p:attrName>style.visibility</p:attrName>
                                        </p:attrNameLst>
                                      </p:cBhvr>
                                      <p:to>
                                        <p:strVal val="visible"/>
                                      </p:to>
                                    </p:set>
                                    <p:animEffect transition="in" filter="wipe(left)">
                                      <p:cBhvr>
                                        <p:cTn id="148" dur="2000"/>
                                        <p:tgtEl>
                                          <p:spTgt spid="50"/>
                                        </p:tgtEl>
                                      </p:cBhvr>
                                    </p:animEffect>
                                  </p:childTnLst>
                                </p:cTn>
                              </p:par>
                            </p:childTnLst>
                          </p:cTn>
                        </p:par>
                        <p:par>
                          <p:cTn id="149" fill="hold">
                            <p:stCondLst>
                              <p:cond delay="47500"/>
                            </p:stCondLst>
                            <p:childTnLst>
                              <p:par>
                                <p:cTn id="150" presetID="22" presetClass="entr" presetSubtype="8" fill="hold" grpId="0" nodeType="afterEffect">
                                  <p:stCondLst>
                                    <p:cond delay="0"/>
                                  </p:stCondLst>
                                  <p:childTnLst>
                                    <p:set>
                                      <p:cBhvr>
                                        <p:cTn id="151" dur="1" fill="hold">
                                          <p:stCondLst>
                                            <p:cond delay="0"/>
                                          </p:stCondLst>
                                        </p:cTn>
                                        <p:tgtEl>
                                          <p:spTgt spid="51"/>
                                        </p:tgtEl>
                                        <p:attrNameLst>
                                          <p:attrName>style.visibility</p:attrName>
                                        </p:attrNameLst>
                                      </p:cBhvr>
                                      <p:to>
                                        <p:strVal val="visible"/>
                                      </p:to>
                                    </p:set>
                                    <p:animEffect transition="in" filter="wipe(left)">
                                      <p:cBhvr>
                                        <p:cTn id="152" dur="2000"/>
                                        <p:tgtEl>
                                          <p:spTgt spid="51"/>
                                        </p:tgtEl>
                                      </p:cBhvr>
                                    </p:animEffect>
                                  </p:childTnLst>
                                </p:cTn>
                              </p:par>
                            </p:childTnLst>
                          </p:cTn>
                        </p:par>
                        <p:par>
                          <p:cTn id="153" fill="hold">
                            <p:stCondLst>
                              <p:cond delay="49500"/>
                            </p:stCondLst>
                            <p:childTnLst>
                              <p:par>
                                <p:cTn id="154" presetID="10" presetClass="exit" presetSubtype="0" fill="hold" grpId="1" nodeType="afterEffect">
                                  <p:stCondLst>
                                    <p:cond delay="0"/>
                                  </p:stCondLst>
                                  <p:childTnLst>
                                    <p:animEffect transition="out" filter="fade">
                                      <p:cBhvr>
                                        <p:cTn id="155" dur="500"/>
                                        <p:tgtEl>
                                          <p:spTgt spid="44"/>
                                        </p:tgtEl>
                                      </p:cBhvr>
                                    </p:animEffect>
                                    <p:set>
                                      <p:cBhvr>
                                        <p:cTn id="156" dur="1" fill="hold">
                                          <p:stCondLst>
                                            <p:cond delay="499"/>
                                          </p:stCondLst>
                                        </p:cTn>
                                        <p:tgtEl>
                                          <p:spTgt spid="44"/>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45"/>
                                        </p:tgtEl>
                                      </p:cBhvr>
                                    </p:animEffect>
                                    <p:set>
                                      <p:cBhvr>
                                        <p:cTn id="159" dur="1" fill="hold">
                                          <p:stCondLst>
                                            <p:cond delay="499"/>
                                          </p:stCondLst>
                                        </p:cTn>
                                        <p:tgtEl>
                                          <p:spTgt spid="45"/>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46"/>
                                        </p:tgtEl>
                                      </p:cBhvr>
                                    </p:animEffect>
                                    <p:set>
                                      <p:cBhvr>
                                        <p:cTn id="162" dur="1" fill="hold">
                                          <p:stCondLst>
                                            <p:cond delay="499"/>
                                          </p:stCondLst>
                                        </p:cTn>
                                        <p:tgtEl>
                                          <p:spTgt spid="46"/>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47"/>
                                        </p:tgtEl>
                                      </p:cBhvr>
                                    </p:animEffect>
                                    <p:set>
                                      <p:cBhvr>
                                        <p:cTn id="165" dur="1" fill="hold">
                                          <p:stCondLst>
                                            <p:cond delay="499"/>
                                          </p:stCondLst>
                                        </p:cTn>
                                        <p:tgtEl>
                                          <p:spTgt spid="47"/>
                                        </p:tgtEl>
                                        <p:attrNameLst>
                                          <p:attrName>style.visibility</p:attrName>
                                        </p:attrNameLst>
                                      </p:cBhvr>
                                      <p:to>
                                        <p:strVal val="hidden"/>
                                      </p:to>
                                    </p:set>
                                  </p:childTnLst>
                                </p:cTn>
                              </p:par>
                            </p:childTnLst>
                          </p:cTn>
                        </p:par>
                        <p:par>
                          <p:cTn id="166" fill="hold">
                            <p:stCondLst>
                              <p:cond delay="50000"/>
                            </p:stCondLst>
                            <p:childTnLst>
                              <p:par>
                                <p:cTn id="167" presetID="10" presetClass="entr" presetSubtype="0" fill="hold" grpId="0" nodeType="afterEffect">
                                  <p:stCondLst>
                                    <p:cond delay="0"/>
                                  </p:stCondLst>
                                  <p:childTnLst>
                                    <p:set>
                                      <p:cBhvr>
                                        <p:cTn id="168" dur="1" fill="hold">
                                          <p:stCondLst>
                                            <p:cond delay="0"/>
                                          </p:stCondLst>
                                        </p:cTn>
                                        <p:tgtEl>
                                          <p:spTgt spid="52"/>
                                        </p:tgtEl>
                                        <p:attrNameLst>
                                          <p:attrName>style.visibility</p:attrName>
                                        </p:attrNameLst>
                                      </p:cBhvr>
                                      <p:to>
                                        <p:strVal val="visible"/>
                                      </p:to>
                                    </p:set>
                                    <p:animEffect transition="in" filter="fade">
                                      <p:cBhvr>
                                        <p:cTn id="169" dur="500"/>
                                        <p:tgtEl>
                                          <p:spTgt spid="52"/>
                                        </p:tgtEl>
                                      </p:cBhvr>
                                    </p:animEffect>
                                  </p:childTnLst>
                                </p:cTn>
                              </p:par>
                            </p:childTnLst>
                          </p:cTn>
                        </p:par>
                        <p:par>
                          <p:cTn id="170" fill="hold">
                            <p:stCondLst>
                              <p:cond delay="50500"/>
                            </p:stCondLst>
                            <p:childTnLst>
                              <p:par>
                                <p:cTn id="171" presetID="10" presetClass="entr" presetSubtype="0" fill="hold" grpId="0" nodeType="afterEffect">
                                  <p:stCondLst>
                                    <p:cond delay="0"/>
                                  </p:stCondLst>
                                  <p:childTnLst>
                                    <p:set>
                                      <p:cBhvr>
                                        <p:cTn id="172" dur="1" fill="hold">
                                          <p:stCondLst>
                                            <p:cond delay="0"/>
                                          </p:stCondLst>
                                        </p:cTn>
                                        <p:tgtEl>
                                          <p:spTgt spid="53"/>
                                        </p:tgtEl>
                                        <p:attrNameLst>
                                          <p:attrName>style.visibility</p:attrName>
                                        </p:attrNameLst>
                                      </p:cBhvr>
                                      <p:to>
                                        <p:strVal val="visible"/>
                                      </p:to>
                                    </p:set>
                                    <p:animEffect transition="in" filter="fade">
                                      <p:cBhvr>
                                        <p:cTn id="173" dur="500"/>
                                        <p:tgtEl>
                                          <p:spTgt spid="53"/>
                                        </p:tgtEl>
                                      </p:cBhvr>
                                    </p:animEffect>
                                  </p:childTnLst>
                                </p:cTn>
                              </p:par>
                            </p:childTnLst>
                          </p:cTn>
                        </p:par>
                        <p:par>
                          <p:cTn id="174" fill="hold">
                            <p:stCondLst>
                              <p:cond delay="51000"/>
                            </p:stCondLst>
                            <p:childTnLst>
                              <p:par>
                                <p:cTn id="175" presetID="10" presetClass="entr" presetSubtype="0" fill="hold" grpId="0" nodeType="afterEffect">
                                  <p:stCondLst>
                                    <p:cond delay="0"/>
                                  </p:stCondLst>
                                  <p:childTnLst>
                                    <p:set>
                                      <p:cBhvr>
                                        <p:cTn id="176" dur="1" fill="hold">
                                          <p:stCondLst>
                                            <p:cond delay="0"/>
                                          </p:stCondLst>
                                        </p:cTn>
                                        <p:tgtEl>
                                          <p:spTgt spid="54"/>
                                        </p:tgtEl>
                                        <p:attrNameLst>
                                          <p:attrName>style.visibility</p:attrName>
                                        </p:attrNameLst>
                                      </p:cBhvr>
                                      <p:to>
                                        <p:strVal val="visible"/>
                                      </p:to>
                                    </p:set>
                                    <p:animEffect transition="in" filter="fade">
                                      <p:cBhvr>
                                        <p:cTn id="177" dur="500"/>
                                        <p:tgtEl>
                                          <p:spTgt spid="54"/>
                                        </p:tgtEl>
                                      </p:cBhvr>
                                    </p:animEffect>
                                  </p:childTnLst>
                                </p:cTn>
                              </p:par>
                            </p:childTnLst>
                          </p:cTn>
                        </p:par>
                        <p:par>
                          <p:cTn id="178" fill="hold">
                            <p:stCondLst>
                              <p:cond delay="51500"/>
                            </p:stCondLst>
                            <p:childTnLst>
                              <p:par>
                                <p:cTn id="179" presetID="10" presetClass="entr" presetSubtype="0" fill="hold" grpId="0" nodeType="afterEffect">
                                  <p:stCondLst>
                                    <p:cond delay="0"/>
                                  </p:stCondLst>
                                  <p:childTnLst>
                                    <p:set>
                                      <p:cBhvr>
                                        <p:cTn id="180" dur="1" fill="hold">
                                          <p:stCondLst>
                                            <p:cond delay="0"/>
                                          </p:stCondLst>
                                        </p:cTn>
                                        <p:tgtEl>
                                          <p:spTgt spid="55"/>
                                        </p:tgtEl>
                                        <p:attrNameLst>
                                          <p:attrName>style.visibility</p:attrName>
                                        </p:attrNameLst>
                                      </p:cBhvr>
                                      <p:to>
                                        <p:strVal val="visible"/>
                                      </p:to>
                                    </p:set>
                                    <p:animEffect transition="in" filter="fade">
                                      <p:cBhvr>
                                        <p:cTn id="181" dur="500"/>
                                        <p:tgtEl>
                                          <p:spTgt spid="55"/>
                                        </p:tgtEl>
                                      </p:cBhvr>
                                    </p:animEffect>
                                  </p:childTnLst>
                                </p:cTn>
                              </p:par>
                            </p:childTnLst>
                          </p:cTn>
                        </p:par>
                        <p:par>
                          <p:cTn id="182" fill="hold">
                            <p:stCondLst>
                              <p:cond delay="52000"/>
                            </p:stCondLst>
                            <p:childTnLst>
                              <p:par>
                                <p:cTn id="183" presetID="10" presetClass="entr" presetSubtype="0" fill="hold" grpId="0" nodeType="afterEffect">
                                  <p:stCondLst>
                                    <p:cond delay="0"/>
                                  </p:stCondLst>
                                  <p:childTnLst>
                                    <p:set>
                                      <p:cBhvr>
                                        <p:cTn id="184" dur="1" fill="hold">
                                          <p:stCondLst>
                                            <p:cond delay="0"/>
                                          </p:stCondLst>
                                        </p:cTn>
                                        <p:tgtEl>
                                          <p:spTgt spid="56"/>
                                        </p:tgtEl>
                                        <p:attrNameLst>
                                          <p:attrName>style.visibility</p:attrName>
                                        </p:attrNameLst>
                                      </p:cBhvr>
                                      <p:to>
                                        <p:strVal val="visible"/>
                                      </p:to>
                                    </p:set>
                                    <p:animEffect transition="in" filter="fade">
                                      <p:cBhvr>
                                        <p:cTn id="185" dur="500"/>
                                        <p:tgtEl>
                                          <p:spTgt spid="56"/>
                                        </p:tgtEl>
                                      </p:cBhvr>
                                    </p:animEffect>
                                  </p:childTnLst>
                                </p:cTn>
                              </p:par>
                            </p:childTnLst>
                          </p:cTn>
                        </p:par>
                        <p:par>
                          <p:cTn id="186" fill="hold">
                            <p:stCondLst>
                              <p:cond delay="52500"/>
                            </p:stCondLst>
                            <p:childTnLst>
                              <p:par>
                                <p:cTn id="187" presetID="10" presetClass="entr" presetSubtype="0" fill="hold" grpId="0" nodeType="afterEffect">
                                  <p:stCondLst>
                                    <p:cond delay="0"/>
                                  </p:stCondLst>
                                  <p:childTnLst>
                                    <p:set>
                                      <p:cBhvr>
                                        <p:cTn id="188" dur="1" fill="hold">
                                          <p:stCondLst>
                                            <p:cond delay="0"/>
                                          </p:stCondLst>
                                        </p:cTn>
                                        <p:tgtEl>
                                          <p:spTgt spid="57"/>
                                        </p:tgtEl>
                                        <p:attrNameLst>
                                          <p:attrName>style.visibility</p:attrName>
                                        </p:attrNameLst>
                                      </p:cBhvr>
                                      <p:to>
                                        <p:strVal val="visible"/>
                                      </p:to>
                                    </p:set>
                                    <p:animEffect transition="in" filter="fade">
                                      <p:cBhvr>
                                        <p:cTn id="189" dur="500"/>
                                        <p:tgtEl>
                                          <p:spTgt spid="57"/>
                                        </p:tgtEl>
                                      </p:cBhvr>
                                    </p:animEffect>
                                  </p:childTnLst>
                                </p:cTn>
                              </p:par>
                            </p:childTnLst>
                          </p:cTn>
                        </p:par>
                        <p:par>
                          <p:cTn id="190" fill="hold">
                            <p:stCondLst>
                              <p:cond delay="53000"/>
                            </p:stCondLst>
                            <p:childTnLst>
                              <p:par>
                                <p:cTn id="191" presetID="10" presetClass="entr" presetSubtype="0" fill="hold" grpId="0" nodeType="afterEffect">
                                  <p:stCondLst>
                                    <p:cond delay="0"/>
                                  </p:stCondLst>
                                  <p:childTnLst>
                                    <p:set>
                                      <p:cBhvr>
                                        <p:cTn id="192" dur="1" fill="hold">
                                          <p:stCondLst>
                                            <p:cond delay="0"/>
                                          </p:stCondLst>
                                        </p:cTn>
                                        <p:tgtEl>
                                          <p:spTgt spid="58"/>
                                        </p:tgtEl>
                                        <p:attrNameLst>
                                          <p:attrName>style.visibility</p:attrName>
                                        </p:attrNameLst>
                                      </p:cBhvr>
                                      <p:to>
                                        <p:strVal val="visible"/>
                                      </p:to>
                                    </p:set>
                                    <p:animEffect transition="in" filter="fade">
                                      <p:cBhvr>
                                        <p:cTn id="193" dur="500"/>
                                        <p:tgtEl>
                                          <p:spTgt spid="58"/>
                                        </p:tgtEl>
                                      </p:cBhvr>
                                    </p:animEffect>
                                  </p:childTnLst>
                                </p:cTn>
                              </p:par>
                            </p:childTnLst>
                          </p:cTn>
                        </p:par>
                        <p:par>
                          <p:cTn id="194" fill="hold">
                            <p:stCondLst>
                              <p:cond delay="53500"/>
                            </p:stCondLst>
                            <p:childTnLst>
                              <p:par>
                                <p:cTn id="195" presetID="10" presetClass="entr" presetSubtype="0" fill="hold" grpId="0" nodeType="afterEffect">
                                  <p:stCondLst>
                                    <p:cond delay="0"/>
                                  </p:stCondLst>
                                  <p:childTnLst>
                                    <p:set>
                                      <p:cBhvr>
                                        <p:cTn id="196" dur="1" fill="hold">
                                          <p:stCondLst>
                                            <p:cond delay="0"/>
                                          </p:stCondLst>
                                        </p:cTn>
                                        <p:tgtEl>
                                          <p:spTgt spid="59"/>
                                        </p:tgtEl>
                                        <p:attrNameLst>
                                          <p:attrName>style.visibility</p:attrName>
                                        </p:attrNameLst>
                                      </p:cBhvr>
                                      <p:to>
                                        <p:strVal val="visible"/>
                                      </p:to>
                                    </p:set>
                                    <p:animEffect transition="in" filter="fade">
                                      <p:cBhvr>
                                        <p:cTn id="197" dur="500"/>
                                        <p:tgtEl>
                                          <p:spTgt spid="59"/>
                                        </p:tgtEl>
                                      </p:cBhvr>
                                    </p:animEffect>
                                  </p:childTnLst>
                                </p:cTn>
                              </p:par>
                            </p:childTnLst>
                          </p:cTn>
                        </p:par>
                        <p:par>
                          <p:cTn id="198" fill="hold">
                            <p:stCondLst>
                              <p:cond delay="54000"/>
                            </p:stCondLst>
                            <p:childTnLst>
                              <p:par>
                                <p:cTn id="199" presetID="22" presetClass="entr" presetSubtype="8" fill="hold" grpId="0" nodeType="afterEffect">
                                  <p:stCondLst>
                                    <p:cond delay="0"/>
                                  </p:stCondLst>
                                  <p:childTnLst>
                                    <p:set>
                                      <p:cBhvr>
                                        <p:cTn id="200" dur="1" fill="hold">
                                          <p:stCondLst>
                                            <p:cond delay="0"/>
                                          </p:stCondLst>
                                        </p:cTn>
                                        <p:tgtEl>
                                          <p:spTgt spid="60"/>
                                        </p:tgtEl>
                                        <p:attrNameLst>
                                          <p:attrName>style.visibility</p:attrName>
                                        </p:attrNameLst>
                                      </p:cBhvr>
                                      <p:to>
                                        <p:strVal val="visible"/>
                                      </p:to>
                                    </p:set>
                                    <p:animEffect transition="in" filter="wipe(left)">
                                      <p:cBhvr>
                                        <p:cTn id="201" dur="2000"/>
                                        <p:tgtEl>
                                          <p:spTgt spid="60"/>
                                        </p:tgtEl>
                                      </p:cBhvr>
                                    </p:animEffect>
                                  </p:childTnLst>
                                </p:cTn>
                              </p:par>
                            </p:childTnLst>
                          </p:cTn>
                        </p:par>
                        <p:par>
                          <p:cTn id="202" fill="hold">
                            <p:stCondLst>
                              <p:cond delay="56000"/>
                            </p:stCondLst>
                            <p:childTnLst>
                              <p:par>
                                <p:cTn id="203" presetID="22" presetClass="entr" presetSubtype="8" fill="hold" grpId="0" nodeType="afterEffect">
                                  <p:stCondLst>
                                    <p:cond delay="0"/>
                                  </p:stCondLst>
                                  <p:childTnLst>
                                    <p:set>
                                      <p:cBhvr>
                                        <p:cTn id="204" dur="1" fill="hold">
                                          <p:stCondLst>
                                            <p:cond delay="0"/>
                                          </p:stCondLst>
                                        </p:cTn>
                                        <p:tgtEl>
                                          <p:spTgt spid="61"/>
                                        </p:tgtEl>
                                        <p:attrNameLst>
                                          <p:attrName>style.visibility</p:attrName>
                                        </p:attrNameLst>
                                      </p:cBhvr>
                                      <p:to>
                                        <p:strVal val="visible"/>
                                      </p:to>
                                    </p:set>
                                    <p:animEffect transition="in" filter="wipe(left)">
                                      <p:cBhvr>
                                        <p:cTn id="205" dur="2000"/>
                                        <p:tgtEl>
                                          <p:spTgt spid="61"/>
                                        </p:tgtEl>
                                      </p:cBhvr>
                                    </p:animEffect>
                                  </p:childTnLst>
                                </p:cTn>
                              </p:par>
                            </p:childTnLst>
                          </p:cTn>
                        </p:par>
                        <p:par>
                          <p:cTn id="206" fill="hold">
                            <p:stCondLst>
                              <p:cond delay="58000"/>
                            </p:stCondLst>
                            <p:childTnLst>
                              <p:par>
                                <p:cTn id="207" presetID="22" presetClass="entr" presetSubtype="8" fill="hold" grpId="0" nodeType="afterEffect">
                                  <p:stCondLst>
                                    <p:cond delay="0"/>
                                  </p:stCondLst>
                                  <p:childTnLst>
                                    <p:set>
                                      <p:cBhvr>
                                        <p:cTn id="208" dur="1" fill="hold">
                                          <p:stCondLst>
                                            <p:cond delay="0"/>
                                          </p:stCondLst>
                                        </p:cTn>
                                        <p:tgtEl>
                                          <p:spTgt spid="62"/>
                                        </p:tgtEl>
                                        <p:attrNameLst>
                                          <p:attrName>style.visibility</p:attrName>
                                        </p:attrNameLst>
                                      </p:cBhvr>
                                      <p:to>
                                        <p:strVal val="visible"/>
                                      </p:to>
                                    </p:set>
                                    <p:animEffect transition="in" filter="wipe(left)">
                                      <p:cBhvr>
                                        <p:cTn id="209" dur="2000"/>
                                        <p:tgtEl>
                                          <p:spTgt spid="62"/>
                                        </p:tgtEl>
                                      </p:cBhvr>
                                    </p:animEffect>
                                  </p:childTnLst>
                                </p:cTn>
                              </p:par>
                            </p:childTnLst>
                          </p:cTn>
                        </p:par>
                        <p:par>
                          <p:cTn id="210" fill="hold">
                            <p:stCondLst>
                              <p:cond delay="60000"/>
                            </p:stCondLst>
                            <p:childTnLst>
                              <p:par>
                                <p:cTn id="211" presetID="22" presetClass="entr" presetSubtype="8" fill="hold" grpId="0" nodeType="afterEffect">
                                  <p:stCondLst>
                                    <p:cond delay="0"/>
                                  </p:stCondLst>
                                  <p:childTnLst>
                                    <p:set>
                                      <p:cBhvr>
                                        <p:cTn id="212" dur="1" fill="hold">
                                          <p:stCondLst>
                                            <p:cond delay="0"/>
                                          </p:stCondLst>
                                        </p:cTn>
                                        <p:tgtEl>
                                          <p:spTgt spid="63"/>
                                        </p:tgtEl>
                                        <p:attrNameLst>
                                          <p:attrName>style.visibility</p:attrName>
                                        </p:attrNameLst>
                                      </p:cBhvr>
                                      <p:to>
                                        <p:strVal val="visible"/>
                                      </p:to>
                                    </p:set>
                                    <p:animEffect transition="in" filter="wipe(left)">
                                      <p:cBhvr>
                                        <p:cTn id="213" dur="2000"/>
                                        <p:tgtEl>
                                          <p:spTgt spid="63"/>
                                        </p:tgtEl>
                                      </p:cBhvr>
                                    </p:animEffect>
                                  </p:childTnLst>
                                </p:cTn>
                              </p:par>
                            </p:childTnLst>
                          </p:cTn>
                        </p:par>
                        <p:par>
                          <p:cTn id="214" fill="hold">
                            <p:stCondLst>
                              <p:cond delay="62000"/>
                            </p:stCondLst>
                            <p:childTnLst>
                              <p:par>
                                <p:cTn id="215" presetID="22" presetClass="entr" presetSubtype="8" fill="hold" grpId="0" nodeType="afterEffect">
                                  <p:stCondLst>
                                    <p:cond delay="0"/>
                                  </p:stCondLst>
                                  <p:childTnLst>
                                    <p:set>
                                      <p:cBhvr>
                                        <p:cTn id="216" dur="1" fill="hold">
                                          <p:stCondLst>
                                            <p:cond delay="0"/>
                                          </p:stCondLst>
                                        </p:cTn>
                                        <p:tgtEl>
                                          <p:spTgt spid="64"/>
                                        </p:tgtEl>
                                        <p:attrNameLst>
                                          <p:attrName>style.visibility</p:attrName>
                                        </p:attrNameLst>
                                      </p:cBhvr>
                                      <p:to>
                                        <p:strVal val="visible"/>
                                      </p:to>
                                    </p:set>
                                    <p:animEffect transition="in" filter="wipe(left)">
                                      <p:cBhvr>
                                        <p:cTn id="217" dur="2000"/>
                                        <p:tgtEl>
                                          <p:spTgt spid="64"/>
                                        </p:tgtEl>
                                      </p:cBhvr>
                                    </p:animEffect>
                                  </p:childTnLst>
                                </p:cTn>
                              </p:par>
                            </p:childTnLst>
                          </p:cTn>
                        </p:par>
                        <p:par>
                          <p:cTn id="218" fill="hold">
                            <p:stCondLst>
                              <p:cond delay="64000"/>
                            </p:stCondLst>
                            <p:childTnLst>
                              <p:par>
                                <p:cTn id="219" presetID="22" presetClass="entr" presetSubtype="8" fill="hold" grpId="0" nodeType="afterEffect">
                                  <p:stCondLst>
                                    <p:cond delay="0"/>
                                  </p:stCondLst>
                                  <p:childTnLst>
                                    <p:set>
                                      <p:cBhvr>
                                        <p:cTn id="220" dur="1" fill="hold">
                                          <p:stCondLst>
                                            <p:cond delay="0"/>
                                          </p:stCondLst>
                                        </p:cTn>
                                        <p:tgtEl>
                                          <p:spTgt spid="65"/>
                                        </p:tgtEl>
                                        <p:attrNameLst>
                                          <p:attrName>style.visibility</p:attrName>
                                        </p:attrNameLst>
                                      </p:cBhvr>
                                      <p:to>
                                        <p:strVal val="visible"/>
                                      </p:to>
                                    </p:set>
                                    <p:animEffect transition="in" filter="wipe(left)">
                                      <p:cBhvr>
                                        <p:cTn id="221" dur="2000"/>
                                        <p:tgtEl>
                                          <p:spTgt spid="65"/>
                                        </p:tgtEl>
                                      </p:cBhvr>
                                    </p:animEffect>
                                  </p:childTnLst>
                                </p:cTn>
                              </p:par>
                            </p:childTnLst>
                          </p:cTn>
                        </p:par>
                        <p:par>
                          <p:cTn id="222" fill="hold">
                            <p:stCondLst>
                              <p:cond delay="66000"/>
                            </p:stCondLst>
                            <p:childTnLst>
                              <p:par>
                                <p:cTn id="223" presetID="22" presetClass="entr" presetSubtype="8" fill="hold" grpId="0" nodeType="afterEffect">
                                  <p:stCondLst>
                                    <p:cond delay="0"/>
                                  </p:stCondLst>
                                  <p:childTnLst>
                                    <p:set>
                                      <p:cBhvr>
                                        <p:cTn id="224" dur="1" fill="hold">
                                          <p:stCondLst>
                                            <p:cond delay="0"/>
                                          </p:stCondLst>
                                        </p:cTn>
                                        <p:tgtEl>
                                          <p:spTgt spid="66"/>
                                        </p:tgtEl>
                                        <p:attrNameLst>
                                          <p:attrName>style.visibility</p:attrName>
                                        </p:attrNameLst>
                                      </p:cBhvr>
                                      <p:to>
                                        <p:strVal val="visible"/>
                                      </p:to>
                                    </p:set>
                                    <p:animEffect transition="in" filter="wipe(left)">
                                      <p:cBhvr>
                                        <p:cTn id="225" dur="2000"/>
                                        <p:tgtEl>
                                          <p:spTgt spid="66"/>
                                        </p:tgtEl>
                                      </p:cBhvr>
                                    </p:animEffect>
                                  </p:childTnLst>
                                </p:cTn>
                              </p:par>
                            </p:childTnLst>
                          </p:cTn>
                        </p:par>
                        <p:par>
                          <p:cTn id="226" fill="hold">
                            <p:stCondLst>
                              <p:cond delay="68000"/>
                            </p:stCondLst>
                            <p:childTnLst>
                              <p:par>
                                <p:cTn id="227" presetID="22" presetClass="entr" presetSubtype="8" fill="hold" grpId="0" nodeType="afterEffect">
                                  <p:stCondLst>
                                    <p:cond delay="0"/>
                                  </p:stCondLst>
                                  <p:childTnLst>
                                    <p:set>
                                      <p:cBhvr>
                                        <p:cTn id="228" dur="1" fill="hold">
                                          <p:stCondLst>
                                            <p:cond delay="0"/>
                                          </p:stCondLst>
                                        </p:cTn>
                                        <p:tgtEl>
                                          <p:spTgt spid="67"/>
                                        </p:tgtEl>
                                        <p:attrNameLst>
                                          <p:attrName>style.visibility</p:attrName>
                                        </p:attrNameLst>
                                      </p:cBhvr>
                                      <p:to>
                                        <p:strVal val="visible"/>
                                      </p:to>
                                    </p:set>
                                    <p:animEffect transition="in" filter="wipe(left)">
                                      <p:cBhvr>
                                        <p:cTn id="229" dur="2000"/>
                                        <p:tgtEl>
                                          <p:spTgt spid="67"/>
                                        </p:tgtEl>
                                      </p:cBhvr>
                                    </p:animEffect>
                                  </p:childTnLst>
                                </p:cTn>
                              </p:par>
                            </p:childTnLst>
                          </p:cTn>
                        </p:par>
                        <p:par>
                          <p:cTn id="230" fill="hold">
                            <p:stCondLst>
                              <p:cond delay="70000"/>
                            </p:stCondLst>
                            <p:childTnLst>
                              <p:par>
                                <p:cTn id="231" presetID="10" presetClass="exit" presetSubtype="0" fill="hold" grpId="1" nodeType="afterEffect">
                                  <p:stCondLst>
                                    <p:cond delay="0"/>
                                  </p:stCondLst>
                                  <p:childTnLst>
                                    <p:animEffect transition="out" filter="fade">
                                      <p:cBhvr>
                                        <p:cTn id="232" dur="500"/>
                                        <p:tgtEl>
                                          <p:spTgt spid="52"/>
                                        </p:tgtEl>
                                      </p:cBhvr>
                                    </p:animEffect>
                                    <p:set>
                                      <p:cBhvr>
                                        <p:cTn id="233" dur="1" fill="hold">
                                          <p:stCondLst>
                                            <p:cond delay="499"/>
                                          </p:stCondLst>
                                        </p:cTn>
                                        <p:tgtEl>
                                          <p:spTgt spid="52"/>
                                        </p:tgtEl>
                                        <p:attrNameLst>
                                          <p:attrName>style.visibility</p:attrName>
                                        </p:attrNameLst>
                                      </p:cBhvr>
                                      <p:to>
                                        <p:strVal val="hidden"/>
                                      </p:to>
                                    </p:set>
                                  </p:childTnLst>
                                </p:cTn>
                              </p:par>
                              <p:par>
                                <p:cTn id="234" presetID="10" presetClass="exit" presetSubtype="0" fill="hold" grpId="1" nodeType="withEffect">
                                  <p:stCondLst>
                                    <p:cond delay="0"/>
                                  </p:stCondLst>
                                  <p:childTnLst>
                                    <p:animEffect transition="out" filter="fade">
                                      <p:cBhvr>
                                        <p:cTn id="235" dur="500"/>
                                        <p:tgtEl>
                                          <p:spTgt spid="53"/>
                                        </p:tgtEl>
                                      </p:cBhvr>
                                    </p:animEffect>
                                    <p:set>
                                      <p:cBhvr>
                                        <p:cTn id="236" dur="1" fill="hold">
                                          <p:stCondLst>
                                            <p:cond delay="499"/>
                                          </p:stCondLst>
                                        </p:cTn>
                                        <p:tgtEl>
                                          <p:spTgt spid="53"/>
                                        </p:tgtEl>
                                        <p:attrNameLst>
                                          <p:attrName>style.visibility</p:attrName>
                                        </p:attrNameLst>
                                      </p:cBhvr>
                                      <p:to>
                                        <p:strVal val="hidden"/>
                                      </p:to>
                                    </p:set>
                                  </p:childTnLst>
                                </p:cTn>
                              </p:par>
                              <p:par>
                                <p:cTn id="237" presetID="10" presetClass="exit" presetSubtype="0" fill="hold" grpId="1" nodeType="withEffect">
                                  <p:stCondLst>
                                    <p:cond delay="0"/>
                                  </p:stCondLst>
                                  <p:childTnLst>
                                    <p:animEffect transition="out" filter="fade">
                                      <p:cBhvr>
                                        <p:cTn id="238" dur="500"/>
                                        <p:tgtEl>
                                          <p:spTgt spid="54"/>
                                        </p:tgtEl>
                                      </p:cBhvr>
                                    </p:animEffect>
                                    <p:set>
                                      <p:cBhvr>
                                        <p:cTn id="239" dur="1" fill="hold">
                                          <p:stCondLst>
                                            <p:cond delay="499"/>
                                          </p:stCondLst>
                                        </p:cTn>
                                        <p:tgtEl>
                                          <p:spTgt spid="54"/>
                                        </p:tgtEl>
                                        <p:attrNameLst>
                                          <p:attrName>style.visibility</p:attrName>
                                        </p:attrNameLst>
                                      </p:cBhvr>
                                      <p:to>
                                        <p:strVal val="hidden"/>
                                      </p:to>
                                    </p:set>
                                  </p:childTnLst>
                                </p:cTn>
                              </p:par>
                              <p:par>
                                <p:cTn id="240" presetID="10" presetClass="exit" presetSubtype="0" fill="hold" grpId="1" nodeType="withEffect">
                                  <p:stCondLst>
                                    <p:cond delay="0"/>
                                  </p:stCondLst>
                                  <p:childTnLst>
                                    <p:animEffect transition="out" filter="fade">
                                      <p:cBhvr>
                                        <p:cTn id="241" dur="500"/>
                                        <p:tgtEl>
                                          <p:spTgt spid="55"/>
                                        </p:tgtEl>
                                      </p:cBhvr>
                                    </p:animEffect>
                                    <p:set>
                                      <p:cBhvr>
                                        <p:cTn id="242" dur="1" fill="hold">
                                          <p:stCondLst>
                                            <p:cond delay="499"/>
                                          </p:stCondLst>
                                        </p:cTn>
                                        <p:tgtEl>
                                          <p:spTgt spid="55"/>
                                        </p:tgtEl>
                                        <p:attrNameLst>
                                          <p:attrName>style.visibility</p:attrName>
                                        </p:attrNameLst>
                                      </p:cBhvr>
                                      <p:to>
                                        <p:strVal val="hidden"/>
                                      </p:to>
                                    </p:set>
                                  </p:childTnLst>
                                </p:cTn>
                              </p:par>
                            </p:childTnLst>
                          </p:cTn>
                        </p:par>
                        <p:par>
                          <p:cTn id="243" fill="hold">
                            <p:stCondLst>
                              <p:cond delay="70500"/>
                            </p:stCondLst>
                            <p:childTnLst>
                              <p:par>
                                <p:cTn id="244" presetID="10" presetClass="exit" presetSubtype="0" fill="hold" grpId="1" nodeType="afterEffect">
                                  <p:stCondLst>
                                    <p:cond delay="0"/>
                                  </p:stCondLst>
                                  <p:childTnLst>
                                    <p:animEffect transition="out" filter="fade">
                                      <p:cBhvr>
                                        <p:cTn id="245" dur="500"/>
                                        <p:tgtEl>
                                          <p:spTgt spid="56"/>
                                        </p:tgtEl>
                                      </p:cBhvr>
                                    </p:animEffect>
                                    <p:set>
                                      <p:cBhvr>
                                        <p:cTn id="246" dur="1" fill="hold">
                                          <p:stCondLst>
                                            <p:cond delay="499"/>
                                          </p:stCondLst>
                                        </p:cTn>
                                        <p:tgtEl>
                                          <p:spTgt spid="56"/>
                                        </p:tgtEl>
                                        <p:attrNameLst>
                                          <p:attrName>style.visibility</p:attrName>
                                        </p:attrNameLst>
                                      </p:cBhvr>
                                      <p:to>
                                        <p:strVal val="hidden"/>
                                      </p:to>
                                    </p:set>
                                  </p:childTnLst>
                                </p:cTn>
                              </p:par>
                              <p:par>
                                <p:cTn id="247" presetID="10" presetClass="exit" presetSubtype="0" fill="hold" grpId="1" nodeType="withEffect">
                                  <p:stCondLst>
                                    <p:cond delay="0"/>
                                  </p:stCondLst>
                                  <p:childTnLst>
                                    <p:animEffect transition="out" filter="fade">
                                      <p:cBhvr>
                                        <p:cTn id="248" dur="500"/>
                                        <p:tgtEl>
                                          <p:spTgt spid="57"/>
                                        </p:tgtEl>
                                      </p:cBhvr>
                                    </p:animEffect>
                                    <p:set>
                                      <p:cBhvr>
                                        <p:cTn id="249" dur="1" fill="hold">
                                          <p:stCondLst>
                                            <p:cond delay="499"/>
                                          </p:stCondLst>
                                        </p:cTn>
                                        <p:tgtEl>
                                          <p:spTgt spid="57"/>
                                        </p:tgtEl>
                                        <p:attrNameLst>
                                          <p:attrName>style.visibility</p:attrName>
                                        </p:attrNameLst>
                                      </p:cBhvr>
                                      <p:to>
                                        <p:strVal val="hidden"/>
                                      </p:to>
                                    </p:set>
                                  </p:childTnLst>
                                </p:cTn>
                              </p:par>
                              <p:par>
                                <p:cTn id="250" presetID="10" presetClass="exit" presetSubtype="0" fill="hold" grpId="1" nodeType="withEffect">
                                  <p:stCondLst>
                                    <p:cond delay="0"/>
                                  </p:stCondLst>
                                  <p:childTnLst>
                                    <p:animEffect transition="out" filter="fade">
                                      <p:cBhvr>
                                        <p:cTn id="251" dur="500"/>
                                        <p:tgtEl>
                                          <p:spTgt spid="58"/>
                                        </p:tgtEl>
                                      </p:cBhvr>
                                    </p:animEffect>
                                    <p:set>
                                      <p:cBhvr>
                                        <p:cTn id="252" dur="1" fill="hold">
                                          <p:stCondLst>
                                            <p:cond delay="499"/>
                                          </p:stCondLst>
                                        </p:cTn>
                                        <p:tgtEl>
                                          <p:spTgt spid="58"/>
                                        </p:tgtEl>
                                        <p:attrNameLst>
                                          <p:attrName>style.visibility</p:attrName>
                                        </p:attrNameLst>
                                      </p:cBhvr>
                                      <p:to>
                                        <p:strVal val="hidden"/>
                                      </p:to>
                                    </p:set>
                                  </p:childTnLst>
                                </p:cTn>
                              </p:par>
                              <p:par>
                                <p:cTn id="253" presetID="10" presetClass="exit" presetSubtype="0" fill="hold" grpId="1" nodeType="withEffect">
                                  <p:stCondLst>
                                    <p:cond delay="0"/>
                                  </p:stCondLst>
                                  <p:childTnLst>
                                    <p:animEffect transition="out" filter="fade">
                                      <p:cBhvr>
                                        <p:cTn id="254" dur="500"/>
                                        <p:tgtEl>
                                          <p:spTgt spid="59"/>
                                        </p:tgtEl>
                                      </p:cBhvr>
                                    </p:animEffect>
                                    <p:set>
                                      <p:cBhvr>
                                        <p:cTn id="255" dur="1" fill="hold">
                                          <p:stCondLst>
                                            <p:cond delay="499"/>
                                          </p:stCondLst>
                                        </p:cTn>
                                        <p:tgtEl>
                                          <p:spTgt spid="59"/>
                                        </p:tgtEl>
                                        <p:attrNameLst>
                                          <p:attrName>style.visibility</p:attrName>
                                        </p:attrNameLst>
                                      </p:cBhvr>
                                      <p:to>
                                        <p:strVal val="hidden"/>
                                      </p:to>
                                    </p:set>
                                  </p:childTnLst>
                                </p:cTn>
                              </p:par>
                            </p:childTnLst>
                          </p:cTn>
                        </p:par>
                        <p:par>
                          <p:cTn id="256" fill="hold">
                            <p:stCondLst>
                              <p:cond delay="71000"/>
                            </p:stCondLst>
                            <p:childTnLst>
                              <p:par>
                                <p:cTn id="257" presetID="10" presetClass="entr" presetSubtype="0" fill="hold" grpId="0" nodeType="afterEffect">
                                  <p:stCondLst>
                                    <p:cond delay="0"/>
                                  </p:stCondLst>
                                  <p:childTnLst>
                                    <p:set>
                                      <p:cBhvr>
                                        <p:cTn id="258" dur="1" fill="hold">
                                          <p:stCondLst>
                                            <p:cond delay="0"/>
                                          </p:stCondLst>
                                        </p:cTn>
                                        <p:tgtEl>
                                          <p:spTgt spid="68"/>
                                        </p:tgtEl>
                                        <p:attrNameLst>
                                          <p:attrName>style.visibility</p:attrName>
                                        </p:attrNameLst>
                                      </p:cBhvr>
                                      <p:to>
                                        <p:strVal val="visible"/>
                                      </p:to>
                                    </p:set>
                                    <p:animEffect transition="in" filter="fade">
                                      <p:cBhvr>
                                        <p:cTn id="259" dur="500"/>
                                        <p:tgtEl>
                                          <p:spTgt spid="68"/>
                                        </p:tgtEl>
                                      </p:cBhvr>
                                    </p:animEffect>
                                  </p:childTnLst>
                                </p:cTn>
                              </p:par>
                            </p:childTnLst>
                          </p:cTn>
                        </p:par>
                        <p:par>
                          <p:cTn id="260" fill="hold">
                            <p:stCondLst>
                              <p:cond delay="71500"/>
                            </p:stCondLst>
                            <p:childTnLst>
                              <p:par>
                                <p:cTn id="261" presetID="10" presetClass="entr" presetSubtype="0" fill="hold" grpId="0" nodeType="afterEffect">
                                  <p:stCondLst>
                                    <p:cond delay="0"/>
                                  </p:stCondLst>
                                  <p:childTnLst>
                                    <p:set>
                                      <p:cBhvr>
                                        <p:cTn id="262" dur="1" fill="hold">
                                          <p:stCondLst>
                                            <p:cond delay="0"/>
                                          </p:stCondLst>
                                        </p:cTn>
                                        <p:tgtEl>
                                          <p:spTgt spid="69"/>
                                        </p:tgtEl>
                                        <p:attrNameLst>
                                          <p:attrName>style.visibility</p:attrName>
                                        </p:attrNameLst>
                                      </p:cBhvr>
                                      <p:to>
                                        <p:strVal val="visible"/>
                                      </p:to>
                                    </p:set>
                                    <p:animEffect transition="in" filter="fade">
                                      <p:cBhvr>
                                        <p:cTn id="263" dur="500"/>
                                        <p:tgtEl>
                                          <p:spTgt spid="69"/>
                                        </p:tgtEl>
                                      </p:cBhvr>
                                    </p:animEffect>
                                  </p:childTnLst>
                                </p:cTn>
                              </p:par>
                            </p:childTnLst>
                          </p:cTn>
                        </p:par>
                        <p:par>
                          <p:cTn id="264" fill="hold">
                            <p:stCondLst>
                              <p:cond delay="72000"/>
                            </p:stCondLst>
                            <p:childTnLst>
                              <p:par>
                                <p:cTn id="265" presetID="10" presetClass="entr" presetSubtype="0" fill="hold" grpId="0" nodeType="afterEffect">
                                  <p:stCondLst>
                                    <p:cond delay="0"/>
                                  </p:stCondLst>
                                  <p:childTnLst>
                                    <p:set>
                                      <p:cBhvr>
                                        <p:cTn id="266" dur="1" fill="hold">
                                          <p:stCondLst>
                                            <p:cond delay="0"/>
                                          </p:stCondLst>
                                        </p:cTn>
                                        <p:tgtEl>
                                          <p:spTgt spid="70"/>
                                        </p:tgtEl>
                                        <p:attrNameLst>
                                          <p:attrName>style.visibility</p:attrName>
                                        </p:attrNameLst>
                                      </p:cBhvr>
                                      <p:to>
                                        <p:strVal val="visible"/>
                                      </p:to>
                                    </p:set>
                                    <p:animEffect transition="in" filter="fade">
                                      <p:cBhvr>
                                        <p:cTn id="267" dur="500"/>
                                        <p:tgtEl>
                                          <p:spTgt spid="70"/>
                                        </p:tgtEl>
                                      </p:cBhvr>
                                    </p:animEffect>
                                  </p:childTnLst>
                                </p:cTn>
                              </p:par>
                            </p:childTnLst>
                          </p:cTn>
                        </p:par>
                        <p:par>
                          <p:cTn id="268" fill="hold">
                            <p:stCondLst>
                              <p:cond delay="72500"/>
                            </p:stCondLst>
                            <p:childTnLst>
                              <p:par>
                                <p:cTn id="269" presetID="10" presetClass="entr" presetSubtype="0" fill="hold" grpId="0" nodeType="afterEffect">
                                  <p:stCondLst>
                                    <p:cond delay="0"/>
                                  </p:stCondLst>
                                  <p:childTnLst>
                                    <p:set>
                                      <p:cBhvr>
                                        <p:cTn id="270" dur="1" fill="hold">
                                          <p:stCondLst>
                                            <p:cond delay="0"/>
                                          </p:stCondLst>
                                        </p:cTn>
                                        <p:tgtEl>
                                          <p:spTgt spid="71"/>
                                        </p:tgtEl>
                                        <p:attrNameLst>
                                          <p:attrName>style.visibility</p:attrName>
                                        </p:attrNameLst>
                                      </p:cBhvr>
                                      <p:to>
                                        <p:strVal val="visible"/>
                                      </p:to>
                                    </p:set>
                                    <p:animEffect transition="in" filter="fade">
                                      <p:cBhvr>
                                        <p:cTn id="271" dur="500"/>
                                        <p:tgtEl>
                                          <p:spTgt spid="71"/>
                                        </p:tgtEl>
                                      </p:cBhvr>
                                    </p:animEffect>
                                  </p:childTnLst>
                                </p:cTn>
                              </p:par>
                            </p:childTnLst>
                          </p:cTn>
                        </p:par>
                        <p:par>
                          <p:cTn id="272" fill="hold">
                            <p:stCondLst>
                              <p:cond delay="73000"/>
                            </p:stCondLst>
                            <p:childTnLst>
                              <p:par>
                                <p:cTn id="273" presetID="22" presetClass="entr" presetSubtype="8" fill="hold" grpId="0" nodeType="afterEffect">
                                  <p:stCondLst>
                                    <p:cond delay="0"/>
                                  </p:stCondLst>
                                  <p:childTnLst>
                                    <p:set>
                                      <p:cBhvr>
                                        <p:cTn id="274" dur="1" fill="hold">
                                          <p:stCondLst>
                                            <p:cond delay="0"/>
                                          </p:stCondLst>
                                        </p:cTn>
                                        <p:tgtEl>
                                          <p:spTgt spid="72"/>
                                        </p:tgtEl>
                                        <p:attrNameLst>
                                          <p:attrName>style.visibility</p:attrName>
                                        </p:attrNameLst>
                                      </p:cBhvr>
                                      <p:to>
                                        <p:strVal val="visible"/>
                                      </p:to>
                                    </p:set>
                                    <p:animEffect transition="in" filter="wipe(left)">
                                      <p:cBhvr>
                                        <p:cTn id="275" dur="2000"/>
                                        <p:tgtEl>
                                          <p:spTgt spid="72"/>
                                        </p:tgtEl>
                                      </p:cBhvr>
                                    </p:animEffect>
                                  </p:childTnLst>
                                </p:cTn>
                              </p:par>
                            </p:childTnLst>
                          </p:cTn>
                        </p:par>
                        <p:par>
                          <p:cTn id="276" fill="hold">
                            <p:stCondLst>
                              <p:cond delay="75000"/>
                            </p:stCondLst>
                            <p:childTnLst>
                              <p:par>
                                <p:cTn id="277" presetID="22" presetClass="entr" presetSubtype="8" fill="hold" grpId="0" nodeType="afterEffect">
                                  <p:stCondLst>
                                    <p:cond delay="0"/>
                                  </p:stCondLst>
                                  <p:childTnLst>
                                    <p:set>
                                      <p:cBhvr>
                                        <p:cTn id="278" dur="1" fill="hold">
                                          <p:stCondLst>
                                            <p:cond delay="0"/>
                                          </p:stCondLst>
                                        </p:cTn>
                                        <p:tgtEl>
                                          <p:spTgt spid="73"/>
                                        </p:tgtEl>
                                        <p:attrNameLst>
                                          <p:attrName>style.visibility</p:attrName>
                                        </p:attrNameLst>
                                      </p:cBhvr>
                                      <p:to>
                                        <p:strVal val="visible"/>
                                      </p:to>
                                    </p:set>
                                    <p:animEffect transition="in" filter="wipe(left)">
                                      <p:cBhvr>
                                        <p:cTn id="279" dur="2000"/>
                                        <p:tgtEl>
                                          <p:spTgt spid="73"/>
                                        </p:tgtEl>
                                      </p:cBhvr>
                                    </p:animEffect>
                                  </p:childTnLst>
                                </p:cTn>
                              </p:par>
                            </p:childTnLst>
                          </p:cTn>
                        </p:par>
                        <p:par>
                          <p:cTn id="280" fill="hold">
                            <p:stCondLst>
                              <p:cond delay="77000"/>
                            </p:stCondLst>
                            <p:childTnLst>
                              <p:par>
                                <p:cTn id="281" presetID="22" presetClass="entr" presetSubtype="8" fill="hold" grpId="0" nodeType="afterEffect">
                                  <p:stCondLst>
                                    <p:cond delay="0"/>
                                  </p:stCondLst>
                                  <p:childTnLst>
                                    <p:set>
                                      <p:cBhvr>
                                        <p:cTn id="282" dur="1" fill="hold">
                                          <p:stCondLst>
                                            <p:cond delay="0"/>
                                          </p:stCondLst>
                                        </p:cTn>
                                        <p:tgtEl>
                                          <p:spTgt spid="74"/>
                                        </p:tgtEl>
                                        <p:attrNameLst>
                                          <p:attrName>style.visibility</p:attrName>
                                        </p:attrNameLst>
                                      </p:cBhvr>
                                      <p:to>
                                        <p:strVal val="visible"/>
                                      </p:to>
                                    </p:set>
                                    <p:animEffect transition="in" filter="wipe(left)">
                                      <p:cBhvr>
                                        <p:cTn id="283" dur="2000"/>
                                        <p:tgtEl>
                                          <p:spTgt spid="74"/>
                                        </p:tgtEl>
                                      </p:cBhvr>
                                    </p:animEffect>
                                  </p:childTnLst>
                                </p:cTn>
                              </p:par>
                            </p:childTnLst>
                          </p:cTn>
                        </p:par>
                        <p:par>
                          <p:cTn id="284" fill="hold">
                            <p:stCondLst>
                              <p:cond delay="79000"/>
                            </p:stCondLst>
                            <p:childTnLst>
                              <p:par>
                                <p:cTn id="285" presetID="22" presetClass="entr" presetSubtype="8" fill="hold" grpId="0" nodeType="afterEffect">
                                  <p:stCondLst>
                                    <p:cond delay="0"/>
                                  </p:stCondLst>
                                  <p:childTnLst>
                                    <p:set>
                                      <p:cBhvr>
                                        <p:cTn id="286" dur="1" fill="hold">
                                          <p:stCondLst>
                                            <p:cond delay="0"/>
                                          </p:stCondLst>
                                        </p:cTn>
                                        <p:tgtEl>
                                          <p:spTgt spid="75"/>
                                        </p:tgtEl>
                                        <p:attrNameLst>
                                          <p:attrName>style.visibility</p:attrName>
                                        </p:attrNameLst>
                                      </p:cBhvr>
                                      <p:to>
                                        <p:strVal val="visible"/>
                                      </p:to>
                                    </p:set>
                                    <p:animEffect transition="in" filter="wipe(left)">
                                      <p:cBhvr>
                                        <p:cTn id="287" dur="2000"/>
                                        <p:tgtEl>
                                          <p:spTgt spid="75"/>
                                        </p:tgtEl>
                                      </p:cBhvr>
                                    </p:animEffect>
                                  </p:childTnLst>
                                </p:cTn>
                              </p:par>
                              <p:par>
                                <p:cTn id="288" presetID="10" presetClass="exit" presetSubtype="0" fill="hold" grpId="1" nodeType="withEffect">
                                  <p:stCondLst>
                                    <p:cond delay="0"/>
                                  </p:stCondLst>
                                  <p:childTnLst>
                                    <p:animEffect transition="out" filter="fade">
                                      <p:cBhvr>
                                        <p:cTn id="289" dur="500"/>
                                        <p:tgtEl>
                                          <p:spTgt spid="68"/>
                                        </p:tgtEl>
                                      </p:cBhvr>
                                    </p:animEffect>
                                    <p:set>
                                      <p:cBhvr>
                                        <p:cTn id="290" dur="1" fill="hold">
                                          <p:stCondLst>
                                            <p:cond delay="499"/>
                                          </p:stCondLst>
                                        </p:cTn>
                                        <p:tgtEl>
                                          <p:spTgt spid="68"/>
                                        </p:tgtEl>
                                        <p:attrNameLst>
                                          <p:attrName>style.visibility</p:attrName>
                                        </p:attrNameLst>
                                      </p:cBhvr>
                                      <p:to>
                                        <p:strVal val="hidden"/>
                                      </p:to>
                                    </p:set>
                                  </p:childTnLst>
                                </p:cTn>
                              </p:par>
                              <p:par>
                                <p:cTn id="291" presetID="10" presetClass="exit" presetSubtype="0" fill="hold" grpId="1" nodeType="withEffect">
                                  <p:stCondLst>
                                    <p:cond delay="0"/>
                                  </p:stCondLst>
                                  <p:childTnLst>
                                    <p:animEffect transition="out" filter="fade">
                                      <p:cBhvr>
                                        <p:cTn id="292" dur="500"/>
                                        <p:tgtEl>
                                          <p:spTgt spid="69"/>
                                        </p:tgtEl>
                                      </p:cBhvr>
                                    </p:animEffect>
                                    <p:set>
                                      <p:cBhvr>
                                        <p:cTn id="293" dur="1" fill="hold">
                                          <p:stCondLst>
                                            <p:cond delay="499"/>
                                          </p:stCondLst>
                                        </p:cTn>
                                        <p:tgtEl>
                                          <p:spTgt spid="69"/>
                                        </p:tgtEl>
                                        <p:attrNameLst>
                                          <p:attrName>style.visibility</p:attrName>
                                        </p:attrNameLst>
                                      </p:cBhvr>
                                      <p:to>
                                        <p:strVal val="hidden"/>
                                      </p:to>
                                    </p:set>
                                  </p:childTnLst>
                                </p:cTn>
                              </p:par>
                            </p:childTnLst>
                          </p:cTn>
                        </p:par>
                        <p:par>
                          <p:cTn id="294" fill="hold">
                            <p:stCondLst>
                              <p:cond delay="81000"/>
                            </p:stCondLst>
                            <p:childTnLst>
                              <p:par>
                                <p:cTn id="295" presetID="10" presetClass="exit" presetSubtype="0" fill="hold" grpId="1" nodeType="afterEffect">
                                  <p:stCondLst>
                                    <p:cond delay="0"/>
                                  </p:stCondLst>
                                  <p:childTnLst>
                                    <p:animEffect transition="out" filter="fade">
                                      <p:cBhvr>
                                        <p:cTn id="296" dur="500"/>
                                        <p:tgtEl>
                                          <p:spTgt spid="70"/>
                                        </p:tgtEl>
                                      </p:cBhvr>
                                    </p:animEffect>
                                    <p:set>
                                      <p:cBhvr>
                                        <p:cTn id="297" dur="1" fill="hold">
                                          <p:stCondLst>
                                            <p:cond delay="499"/>
                                          </p:stCondLst>
                                        </p:cTn>
                                        <p:tgtEl>
                                          <p:spTgt spid="70"/>
                                        </p:tgtEl>
                                        <p:attrNameLst>
                                          <p:attrName>style.visibility</p:attrName>
                                        </p:attrNameLst>
                                      </p:cBhvr>
                                      <p:to>
                                        <p:strVal val="hidden"/>
                                      </p:to>
                                    </p:set>
                                  </p:childTnLst>
                                </p:cTn>
                              </p:par>
                              <p:par>
                                <p:cTn id="298" presetID="10" presetClass="exit" presetSubtype="0" fill="hold" grpId="1" nodeType="withEffect">
                                  <p:stCondLst>
                                    <p:cond delay="0"/>
                                  </p:stCondLst>
                                  <p:childTnLst>
                                    <p:animEffect transition="out" filter="fade">
                                      <p:cBhvr>
                                        <p:cTn id="299" dur="500"/>
                                        <p:tgtEl>
                                          <p:spTgt spid="71"/>
                                        </p:tgtEl>
                                      </p:cBhvr>
                                    </p:animEffect>
                                    <p:set>
                                      <p:cBhvr>
                                        <p:cTn id="300" dur="1" fill="hold">
                                          <p:stCondLst>
                                            <p:cond delay="4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8" grpId="1" animBg="1"/>
      <p:bldP spid="9" grpId="0" animBg="1"/>
      <p:bldP spid="9" grpId="1" animBg="1"/>
      <p:bldP spid="19" grpId="0" animBg="1"/>
      <p:bldP spid="20" grpId="0" animBg="1"/>
      <p:bldP spid="23" grpId="0" animBg="1"/>
      <p:bldP spid="24" grpId="0" animBg="1"/>
      <p:bldP spid="25" grpId="0" animBg="1"/>
      <p:bldP spid="25" grpId="1" animBg="1"/>
      <p:bldP spid="27" grpId="0" animBg="1"/>
      <p:bldP spid="27" grpId="1" animBg="1"/>
      <p:bldP spid="28" grpId="0" animBg="1"/>
      <p:bldP spid="28" grpId="1" animBg="1"/>
      <p:bldP spid="30" grpId="0" animBg="1"/>
      <p:bldP spid="30" grpId="1" animBg="1"/>
      <p:bldP spid="33" grpId="0" animBg="1"/>
      <p:bldP spid="34" grpId="0" animBg="1"/>
      <p:bldP spid="36" grpId="0" animBg="1"/>
      <p:bldP spid="37" grpId="0" animBg="1"/>
      <p:bldP spid="39" grpId="0" animBg="1"/>
      <p:bldP spid="39" grpId="1" animBg="1"/>
      <p:bldP spid="40" grpId="0" animBg="1"/>
      <p:bldP spid="40"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9" grpId="0" animBg="1"/>
      <p:bldP spid="50" grpId="0" animBg="1"/>
      <p:bldP spid="51" grpId="0"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1" grpId="0" animBg="1"/>
      <p:bldP spid="62" grpId="0" animBg="1"/>
      <p:bldP spid="63" grpId="0" animBg="1"/>
      <p:bldP spid="64" grpId="0" animBg="1"/>
      <p:bldP spid="65" grpId="0" animBg="1"/>
      <p:bldP spid="66" grpId="0" animBg="1"/>
      <p:bldP spid="67" grpId="0" animBg="1"/>
      <p:bldP spid="68" grpId="0" animBg="1"/>
      <p:bldP spid="68" grpId="1" animBg="1"/>
      <p:bldP spid="69" grpId="0" animBg="1"/>
      <p:bldP spid="69" grpId="1" animBg="1"/>
      <p:bldP spid="70" grpId="0" animBg="1"/>
      <p:bldP spid="70" grpId="1" animBg="1"/>
      <p:bldP spid="71" grpId="0" animBg="1"/>
      <p:bldP spid="71" grpId="1" animBg="1"/>
      <p:bldP spid="72" grpId="0" animBg="1"/>
      <p:bldP spid="73" grpId="0" animBg="1"/>
      <p:bldP spid="74" grpId="0" animBg="1"/>
      <p:bldP spid="7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453710" y="2291522"/>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p:cNvCxnSpPr>
            <a:stCxn id="48" idx="2"/>
            <a:endCxn id="50" idx="6"/>
          </p:cNvCxnSpPr>
          <p:nvPr/>
        </p:nvCxnSpPr>
        <p:spPr>
          <a:xfrm>
            <a:off x="1172296" y="3432650"/>
            <a:ext cx="6838274" cy="96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49" idx="0"/>
            <a:endCxn id="51" idx="4"/>
          </p:cNvCxnSpPr>
          <p:nvPr/>
        </p:nvCxnSpPr>
        <p:spPr>
          <a:xfrm flipH="1">
            <a:off x="4585950" y="28582"/>
            <a:ext cx="11876" cy="680957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1172296" y="2294472"/>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3459648" y="28582"/>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5734214" y="2295438"/>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3447772" y="4561802"/>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p:cNvSpPr/>
          <p:nvPr/>
        </p:nvSpPr>
        <p:spPr>
          <a:xfrm>
            <a:off x="1177744" y="21096"/>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p:cNvSpPr/>
          <p:nvPr/>
        </p:nvSpPr>
        <p:spPr>
          <a:xfrm>
            <a:off x="5752028" y="21096"/>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p:cNvSpPr/>
          <p:nvPr/>
        </p:nvSpPr>
        <p:spPr>
          <a:xfrm>
            <a:off x="5722614" y="4560548"/>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p:cNvSpPr/>
          <p:nvPr/>
        </p:nvSpPr>
        <p:spPr>
          <a:xfrm>
            <a:off x="1174568" y="4563712"/>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6" name="Straight Connector 75"/>
          <p:cNvCxnSpPr/>
          <p:nvPr/>
        </p:nvCxnSpPr>
        <p:spPr>
          <a:xfrm>
            <a:off x="1187624" y="30110"/>
            <a:ext cx="6838274" cy="96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187624" y="6826924"/>
            <a:ext cx="6838274" cy="96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1173110" y="35842"/>
            <a:ext cx="11876" cy="6795062"/>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8001994" y="44624"/>
            <a:ext cx="11876" cy="6795062"/>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179556" y="2290262"/>
            <a:ext cx="6838274" cy="96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187624" y="4551696"/>
            <a:ext cx="6838274" cy="96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3448338" y="44624"/>
            <a:ext cx="11876" cy="680957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5727328" y="44624"/>
            <a:ext cx="11876" cy="680957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1187624" y="44624"/>
            <a:ext cx="2272590" cy="224563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1172296" y="36455"/>
            <a:ext cx="4570760" cy="4515241"/>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1174568" y="36455"/>
            <a:ext cx="6850050" cy="679046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3454276" y="2284184"/>
            <a:ext cx="4565384" cy="455272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5726766" y="4553786"/>
            <a:ext cx="2272590" cy="224563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flipV="1">
            <a:off x="5752028" y="44624"/>
            <a:ext cx="2273870" cy="2260314"/>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flipV="1">
            <a:off x="3477366" y="51884"/>
            <a:ext cx="4533204" cy="451991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flipV="1">
            <a:off x="1171794" y="21096"/>
            <a:ext cx="6827562" cy="681580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flipV="1">
            <a:off x="1190924" y="2294028"/>
            <a:ext cx="4533204" cy="451991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flipV="1">
            <a:off x="1188186" y="4553062"/>
            <a:ext cx="2273870" cy="2260314"/>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1187624" y="1167724"/>
            <a:ext cx="6838274" cy="96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1187624" y="5690434"/>
            <a:ext cx="6838274" cy="96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2328438" y="30110"/>
            <a:ext cx="11876" cy="680957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6881142" y="30110"/>
            <a:ext cx="11876" cy="680957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52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2000"/>
                                        <p:tgtEl>
                                          <p:spTgt spid="76"/>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wipe(up)">
                                      <p:cBhvr>
                                        <p:cTn id="11" dur="2000"/>
                                        <p:tgtEl>
                                          <p:spTgt spid="79"/>
                                        </p:tgtEl>
                                      </p:cBhvr>
                                    </p:animEffect>
                                  </p:childTnLst>
                                </p:cTn>
                              </p:par>
                            </p:childTnLst>
                          </p:cTn>
                        </p:par>
                        <p:par>
                          <p:cTn id="12" fill="hold">
                            <p:stCondLst>
                              <p:cond delay="4000"/>
                            </p:stCondLst>
                            <p:childTnLst>
                              <p:par>
                                <p:cTn id="13" presetID="22" presetClass="entr" presetSubtype="2" fill="hold" nodeType="after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wipe(right)">
                                      <p:cBhvr>
                                        <p:cTn id="15" dur="2000"/>
                                        <p:tgtEl>
                                          <p:spTgt spid="77"/>
                                        </p:tgtEl>
                                      </p:cBhvr>
                                    </p:animEffect>
                                  </p:childTnLst>
                                </p:cTn>
                              </p:par>
                            </p:childTnLst>
                          </p:cTn>
                        </p:par>
                        <p:par>
                          <p:cTn id="16" fill="hold">
                            <p:stCondLst>
                              <p:cond delay="6000"/>
                            </p:stCondLst>
                            <p:childTnLst>
                              <p:par>
                                <p:cTn id="17" presetID="22" presetClass="entr" presetSubtype="4" fill="hold" nodeType="after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wipe(down)">
                                      <p:cBhvr>
                                        <p:cTn id="19" dur="2000"/>
                                        <p:tgtEl>
                                          <p:spTgt spid="78"/>
                                        </p:tgtEl>
                                      </p:cBhvr>
                                    </p:animEffect>
                                  </p:childTnLst>
                                </p:cTn>
                              </p:par>
                            </p:childTnLst>
                          </p:cTn>
                        </p:par>
                        <p:par>
                          <p:cTn id="20" fill="hold">
                            <p:stCondLst>
                              <p:cond delay="8000"/>
                            </p:stCondLst>
                            <p:childTnLst>
                              <p:par>
                                <p:cTn id="21" presetID="22" presetClass="entr" presetSubtype="8" fill="hold" nodeType="after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wipe(left)">
                                      <p:cBhvr>
                                        <p:cTn id="23" dur="2000"/>
                                        <p:tgtEl>
                                          <p:spTgt spid="80"/>
                                        </p:tgtEl>
                                      </p:cBhvr>
                                    </p:animEffect>
                                  </p:childTnLst>
                                </p:cTn>
                              </p:par>
                            </p:childTnLst>
                          </p:cTn>
                        </p:par>
                        <p:par>
                          <p:cTn id="24" fill="hold">
                            <p:stCondLst>
                              <p:cond delay="10000"/>
                            </p:stCondLst>
                            <p:childTnLst>
                              <p:par>
                                <p:cTn id="25" presetID="22" presetClass="entr" presetSubtype="8" fill="hold" nodeType="after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wipe(left)">
                                      <p:cBhvr>
                                        <p:cTn id="27" dur="2000"/>
                                        <p:tgtEl>
                                          <p:spTgt spid="81"/>
                                        </p:tgtEl>
                                      </p:cBhvr>
                                    </p:animEffect>
                                  </p:childTnLst>
                                </p:cTn>
                              </p:par>
                            </p:childTnLst>
                          </p:cTn>
                        </p:par>
                        <p:par>
                          <p:cTn id="28" fill="hold">
                            <p:stCondLst>
                              <p:cond delay="12000"/>
                            </p:stCondLst>
                            <p:childTnLst>
                              <p:par>
                                <p:cTn id="29" presetID="22" presetClass="entr" presetSubtype="1" fill="hold" nodeType="after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wipe(up)">
                                      <p:cBhvr>
                                        <p:cTn id="31" dur="2000"/>
                                        <p:tgtEl>
                                          <p:spTgt spid="82"/>
                                        </p:tgtEl>
                                      </p:cBhvr>
                                    </p:animEffect>
                                  </p:childTnLst>
                                </p:cTn>
                              </p:par>
                            </p:childTnLst>
                          </p:cTn>
                        </p:par>
                        <p:par>
                          <p:cTn id="32" fill="hold">
                            <p:stCondLst>
                              <p:cond delay="14000"/>
                            </p:stCondLst>
                            <p:childTnLst>
                              <p:par>
                                <p:cTn id="33" presetID="22" presetClass="entr" presetSubtype="1" fill="hold" nodeType="after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wipe(up)">
                                      <p:cBhvr>
                                        <p:cTn id="35" dur="2000"/>
                                        <p:tgtEl>
                                          <p:spTgt spid="83"/>
                                        </p:tgtEl>
                                      </p:cBhvr>
                                    </p:animEffect>
                                  </p:childTnLst>
                                </p:cTn>
                              </p:par>
                            </p:childTnLst>
                          </p:cTn>
                        </p:par>
                        <p:par>
                          <p:cTn id="36" fill="hold">
                            <p:stCondLst>
                              <p:cond delay="16000"/>
                            </p:stCondLst>
                            <p:childTnLst>
                              <p:par>
                                <p:cTn id="37" presetID="22" presetClass="entr" presetSubtype="1" fill="hold" nodeType="afterEffect">
                                  <p:stCondLst>
                                    <p:cond delay="0"/>
                                  </p:stCondLst>
                                  <p:childTnLst>
                                    <p:set>
                                      <p:cBhvr>
                                        <p:cTn id="38" dur="1" fill="hold">
                                          <p:stCondLst>
                                            <p:cond delay="0"/>
                                          </p:stCondLst>
                                        </p:cTn>
                                        <p:tgtEl>
                                          <p:spTgt spid="84"/>
                                        </p:tgtEl>
                                        <p:attrNameLst>
                                          <p:attrName>style.visibility</p:attrName>
                                        </p:attrNameLst>
                                      </p:cBhvr>
                                      <p:to>
                                        <p:strVal val="visible"/>
                                      </p:to>
                                    </p:set>
                                    <p:animEffect transition="in" filter="wipe(up)">
                                      <p:cBhvr>
                                        <p:cTn id="39" dur="2000"/>
                                        <p:tgtEl>
                                          <p:spTgt spid="84"/>
                                        </p:tgtEl>
                                      </p:cBhvr>
                                    </p:animEffect>
                                  </p:childTnLst>
                                </p:cTn>
                              </p:par>
                            </p:childTnLst>
                          </p:cTn>
                        </p:par>
                        <p:par>
                          <p:cTn id="40" fill="hold">
                            <p:stCondLst>
                              <p:cond delay="18000"/>
                            </p:stCondLst>
                            <p:childTnLst>
                              <p:par>
                                <p:cTn id="41" presetID="22" presetClass="entr" presetSubtype="1" fill="hold" nodeType="afterEffect">
                                  <p:stCondLst>
                                    <p:cond delay="0"/>
                                  </p:stCondLst>
                                  <p:childTnLst>
                                    <p:set>
                                      <p:cBhvr>
                                        <p:cTn id="42" dur="1" fill="hold">
                                          <p:stCondLst>
                                            <p:cond delay="0"/>
                                          </p:stCondLst>
                                        </p:cTn>
                                        <p:tgtEl>
                                          <p:spTgt spid="85"/>
                                        </p:tgtEl>
                                        <p:attrNameLst>
                                          <p:attrName>style.visibility</p:attrName>
                                        </p:attrNameLst>
                                      </p:cBhvr>
                                      <p:to>
                                        <p:strVal val="visible"/>
                                      </p:to>
                                    </p:set>
                                    <p:animEffect transition="in" filter="wipe(up)">
                                      <p:cBhvr>
                                        <p:cTn id="43" dur="2000"/>
                                        <p:tgtEl>
                                          <p:spTgt spid="85"/>
                                        </p:tgtEl>
                                      </p:cBhvr>
                                    </p:animEffect>
                                  </p:childTnLst>
                                </p:cTn>
                              </p:par>
                            </p:childTnLst>
                          </p:cTn>
                        </p:par>
                        <p:par>
                          <p:cTn id="44" fill="hold">
                            <p:stCondLst>
                              <p:cond delay="20000"/>
                            </p:stCondLst>
                            <p:childTnLst>
                              <p:par>
                                <p:cTn id="45" presetID="22" presetClass="entr" presetSubtype="1" fill="hold" nodeType="afterEffect">
                                  <p:stCondLst>
                                    <p:cond delay="0"/>
                                  </p:stCondLst>
                                  <p:childTnLst>
                                    <p:set>
                                      <p:cBhvr>
                                        <p:cTn id="46" dur="1" fill="hold">
                                          <p:stCondLst>
                                            <p:cond delay="0"/>
                                          </p:stCondLst>
                                        </p:cTn>
                                        <p:tgtEl>
                                          <p:spTgt spid="86"/>
                                        </p:tgtEl>
                                        <p:attrNameLst>
                                          <p:attrName>style.visibility</p:attrName>
                                        </p:attrNameLst>
                                      </p:cBhvr>
                                      <p:to>
                                        <p:strVal val="visible"/>
                                      </p:to>
                                    </p:set>
                                    <p:animEffect transition="in" filter="wipe(up)">
                                      <p:cBhvr>
                                        <p:cTn id="47" dur="2000"/>
                                        <p:tgtEl>
                                          <p:spTgt spid="86"/>
                                        </p:tgtEl>
                                      </p:cBhvr>
                                    </p:animEffect>
                                  </p:childTnLst>
                                </p:cTn>
                              </p:par>
                            </p:childTnLst>
                          </p:cTn>
                        </p:par>
                        <p:par>
                          <p:cTn id="48" fill="hold">
                            <p:stCondLst>
                              <p:cond delay="22000"/>
                            </p:stCondLst>
                            <p:childTnLst>
                              <p:par>
                                <p:cTn id="49" presetID="22" presetClass="entr" presetSubtype="1" fill="hold" nodeType="afterEffect">
                                  <p:stCondLst>
                                    <p:cond delay="0"/>
                                  </p:stCondLst>
                                  <p:childTnLst>
                                    <p:set>
                                      <p:cBhvr>
                                        <p:cTn id="50" dur="1" fill="hold">
                                          <p:stCondLst>
                                            <p:cond delay="0"/>
                                          </p:stCondLst>
                                        </p:cTn>
                                        <p:tgtEl>
                                          <p:spTgt spid="87"/>
                                        </p:tgtEl>
                                        <p:attrNameLst>
                                          <p:attrName>style.visibility</p:attrName>
                                        </p:attrNameLst>
                                      </p:cBhvr>
                                      <p:to>
                                        <p:strVal val="visible"/>
                                      </p:to>
                                    </p:set>
                                    <p:animEffect transition="in" filter="wipe(up)">
                                      <p:cBhvr>
                                        <p:cTn id="51" dur="2000"/>
                                        <p:tgtEl>
                                          <p:spTgt spid="87"/>
                                        </p:tgtEl>
                                      </p:cBhvr>
                                    </p:animEffect>
                                  </p:childTnLst>
                                </p:cTn>
                              </p:par>
                            </p:childTnLst>
                          </p:cTn>
                        </p:par>
                        <p:par>
                          <p:cTn id="52" fill="hold">
                            <p:stCondLst>
                              <p:cond delay="24000"/>
                            </p:stCondLst>
                            <p:childTnLst>
                              <p:par>
                                <p:cTn id="53" presetID="22" presetClass="entr" presetSubtype="1" fill="hold" nodeType="afterEffect">
                                  <p:stCondLst>
                                    <p:cond delay="0"/>
                                  </p:stCondLst>
                                  <p:childTnLst>
                                    <p:set>
                                      <p:cBhvr>
                                        <p:cTn id="54" dur="1" fill="hold">
                                          <p:stCondLst>
                                            <p:cond delay="0"/>
                                          </p:stCondLst>
                                        </p:cTn>
                                        <p:tgtEl>
                                          <p:spTgt spid="88"/>
                                        </p:tgtEl>
                                        <p:attrNameLst>
                                          <p:attrName>style.visibility</p:attrName>
                                        </p:attrNameLst>
                                      </p:cBhvr>
                                      <p:to>
                                        <p:strVal val="visible"/>
                                      </p:to>
                                    </p:set>
                                    <p:animEffect transition="in" filter="wipe(up)">
                                      <p:cBhvr>
                                        <p:cTn id="55" dur="2000"/>
                                        <p:tgtEl>
                                          <p:spTgt spid="88"/>
                                        </p:tgtEl>
                                      </p:cBhvr>
                                    </p:animEffect>
                                  </p:childTnLst>
                                </p:cTn>
                              </p:par>
                            </p:childTnLst>
                          </p:cTn>
                        </p:par>
                        <p:par>
                          <p:cTn id="56" fill="hold">
                            <p:stCondLst>
                              <p:cond delay="26000"/>
                            </p:stCondLst>
                            <p:childTnLst>
                              <p:par>
                                <p:cTn id="57" presetID="22" presetClass="entr" presetSubtype="1" fill="hold" nodeType="afterEffect">
                                  <p:stCondLst>
                                    <p:cond delay="0"/>
                                  </p:stCondLst>
                                  <p:childTnLst>
                                    <p:set>
                                      <p:cBhvr>
                                        <p:cTn id="58" dur="1" fill="hold">
                                          <p:stCondLst>
                                            <p:cond delay="0"/>
                                          </p:stCondLst>
                                        </p:cTn>
                                        <p:tgtEl>
                                          <p:spTgt spid="89"/>
                                        </p:tgtEl>
                                        <p:attrNameLst>
                                          <p:attrName>style.visibility</p:attrName>
                                        </p:attrNameLst>
                                      </p:cBhvr>
                                      <p:to>
                                        <p:strVal val="visible"/>
                                      </p:to>
                                    </p:set>
                                    <p:animEffect transition="in" filter="wipe(up)">
                                      <p:cBhvr>
                                        <p:cTn id="59" dur="2000"/>
                                        <p:tgtEl>
                                          <p:spTgt spid="89"/>
                                        </p:tgtEl>
                                      </p:cBhvr>
                                    </p:animEffect>
                                  </p:childTnLst>
                                </p:cTn>
                              </p:par>
                            </p:childTnLst>
                          </p:cTn>
                        </p:par>
                        <p:par>
                          <p:cTn id="60" fill="hold">
                            <p:stCondLst>
                              <p:cond delay="28000"/>
                            </p:stCondLst>
                            <p:childTnLst>
                              <p:par>
                                <p:cTn id="61" presetID="22" presetClass="entr" presetSubtype="1" fill="hold" nodeType="afterEffect">
                                  <p:stCondLst>
                                    <p:cond delay="0"/>
                                  </p:stCondLst>
                                  <p:childTnLst>
                                    <p:set>
                                      <p:cBhvr>
                                        <p:cTn id="62" dur="1" fill="hold">
                                          <p:stCondLst>
                                            <p:cond delay="0"/>
                                          </p:stCondLst>
                                        </p:cTn>
                                        <p:tgtEl>
                                          <p:spTgt spid="90"/>
                                        </p:tgtEl>
                                        <p:attrNameLst>
                                          <p:attrName>style.visibility</p:attrName>
                                        </p:attrNameLst>
                                      </p:cBhvr>
                                      <p:to>
                                        <p:strVal val="visible"/>
                                      </p:to>
                                    </p:set>
                                    <p:animEffect transition="in" filter="wipe(up)">
                                      <p:cBhvr>
                                        <p:cTn id="63" dur="2000"/>
                                        <p:tgtEl>
                                          <p:spTgt spid="90"/>
                                        </p:tgtEl>
                                      </p:cBhvr>
                                    </p:animEffect>
                                  </p:childTnLst>
                                </p:cTn>
                              </p:par>
                            </p:childTnLst>
                          </p:cTn>
                        </p:par>
                        <p:par>
                          <p:cTn id="64" fill="hold">
                            <p:stCondLst>
                              <p:cond delay="30000"/>
                            </p:stCondLst>
                            <p:childTnLst>
                              <p:par>
                                <p:cTn id="65" presetID="22" presetClass="entr" presetSubtype="1" fill="hold" nodeType="afterEffect">
                                  <p:stCondLst>
                                    <p:cond delay="0"/>
                                  </p:stCondLst>
                                  <p:childTnLst>
                                    <p:set>
                                      <p:cBhvr>
                                        <p:cTn id="66" dur="1" fill="hold">
                                          <p:stCondLst>
                                            <p:cond delay="0"/>
                                          </p:stCondLst>
                                        </p:cTn>
                                        <p:tgtEl>
                                          <p:spTgt spid="91"/>
                                        </p:tgtEl>
                                        <p:attrNameLst>
                                          <p:attrName>style.visibility</p:attrName>
                                        </p:attrNameLst>
                                      </p:cBhvr>
                                      <p:to>
                                        <p:strVal val="visible"/>
                                      </p:to>
                                    </p:set>
                                    <p:animEffect transition="in" filter="wipe(up)">
                                      <p:cBhvr>
                                        <p:cTn id="67" dur="2000"/>
                                        <p:tgtEl>
                                          <p:spTgt spid="91"/>
                                        </p:tgtEl>
                                      </p:cBhvr>
                                    </p:animEffect>
                                  </p:childTnLst>
                                </p:cTn>
                              </p:par>
                            </p:childTnLst>
                          </p:cTn>
                        </p:par>
                        <p:par>
                          <p:cTn id="68" fill="hold">
                            <p:stCondLst>
                              <p:cond delay="32000"/>
                            </p:stCondLst>
                            <p:childTnLst>
                              <p:par>
                                <p:cTn id="69" presetID="22" presetClass="entr" presetSubtype="1" fill="hold" nodeType="afterEffect">
                                  <p:stCondLst>
                                    <p:cond delay="0"/>
                                  </p:stCondLst>
                                  <p:childTnLst>
                                    <p:set>
                                      <p:cBhvr>
                                        <p:cTn id="70" dur="1" fill="hold">
                                          <p:stCondLst>
                                            <p:cond delay="0"/>
                                          </p:stCondLst>
                                        </p:cTn>
                                        <p:tgtEl>
                                          <p:spTgt spid="92"/>
                                        </p:tgtEl>
                                        <p:attrNameLst>
                                          <p:attrName>style.visibility</p:attrName>
                                        </p:attrNameLst>
                                      </p:cBhvr>
                                      <p:to>
                                        <p:strVal val="visible"/>
                                      </p:to>
                                    </p:set>
                                    <p:animEffect transition="in" filter="wipe(up)">
                                      <p:cBhvr>
                                        <p:cTn id="71" dur="2000"/>
                                        <p:tgtEl>
                                          <p:spTgt spid="92"/>
                                        </p:tgtEl>
                                      </p:cBhvr>
                                    </p:animEffect>
                                  </p:childTnLst>
                                </p:cTn>
                              </p:par>
                            </p:childTnLst>
                          </p:cTn>
                        </p:par>
                        <p:par>
                          <p:cTn id="72" fill="hold">
                            <p:stCondLst>
                              <p:cond delay="34000"/>
                            </p:stCondLst>
                            <p:childTnLst>
                              <p:par>
                                <p:cTn id="73" presetID="22" presetClass="entr" presetSubtype="1" fill="hold" nodeType="afterEffect">
                                  <p:stCondLst>
                                    <p:cond delay="0"/>
                                  </p:stCondLst>
                                  <p:childTnLst>
                                    <p:set>
                                      <p:cBhvr>
                                        <p:cTn id="74" dur="1" fill="hold">
                                          <p:stCondLst>
                                            <p:cond delay="0"/>
                                          </p:stCondLst>
                                        </p:cTn>
                                        <p:tgtEl>
                                          <p:spTgt spid="93"/>
                                        </p:tgtEl>
                                        <p:attrNameLst>
                                          <p:attrName>style.visibility</p:attrName>
                                        </p:attrNameLst>
                                      </p:cBhvr>
                                      <p:to>
                                        <p:strVal val="visible"/>
                                      </p:to>
                                    </p:set>
                                    <p:animEffect transition="in" filter="wipe(up)">
                                      <p:cBhvr>
                                        <p:cTn id="75" dur="2000"/>
                                        <p:tgtEl>
                                          <p:spTgt spid="93"/>
                                        </p:tgtEl>
                                      </p:cBhvr>
                                    </p:animEffect>
                                  </p:childTnLst>
                                </p:cTn>
                              </p:par>
                            </p:childTnLst>
                          </p:cTn>
                        </p:par>
                        <p:par>
                          <p:cTn id="76" fill="hold">
                            <p:stCondLst>
                              <p:cond delay="36000"/>
                            </p:stCondLst>
                            <p:childTnLst>
                              <p:par>
                                <p:cTn id="77" presetID="22" presetClass="entr" presetSubtype="8" fill="hold" nodeType="afterEffect">
                                  <p:stCondLst>
                                    <p:cond delay="0"/>
                                  </p:stCondLst>
                                  <p:childTnLst>
                                    <p:set>
                                      <p:cBhvr>
                                        <p:cTn id="78" dur="1" fill="hold">
                                          <p:stCondLst>
                                            <p:cond delay="0"/>
                                          </p:stCondLst>
                                        </p:cTn>
                                        <p:tgtEl>
                                          <p:spTgt spid="94"/>
                                        </p:tgtEl>
                                        <p:attrNameLst>
                                          <p:attrName>style.visibility</p:attrName>
                                        </p:attrNameLst>
                                      </p:cBhvr>
                                      <p:to>
                                        <p:strVal val="visible"/>
                                      </p:to>
                                    </p:set>
                                    <p:animEffect transition="in" filter="wipe(left)">
                                      <p:cBhvr>
                                        <p:cTn id="79" dur="2000"/>
                                        <p:tgtEl>
                                          <p:spTgt spid="94"/>
                                        </p:tgtEl>
                                      </p:cBhvr>
                                    </p:animEffect>
                                  </p:childTnLst>
                                </p:cTn>
                              </p:par>
                            </p:childTnLst>
                          </p:cTn>
                        </p:par>
                        <p:par>
                          <p:cTn id="80" fill="hold">
                            <p:stCondLst>
                              <p:cond delay="38000"/>
                            </p:stCondLst>
                            <p:childTnLst>
                              <p:par>
                                <p:cTn id="81" presetID="22" presetClass="entr" presetSubtype="8" fill="hold" nodeType="afterEffect">
                                  <p:stCondLst>
                                    <p:cond delay="0"/>
                                  </p:stCondLst>
                                  <p:childTnLst>
                                    <p:set>
                                      <p:cBhvr>
                                        <p:cTn id="82" dur="1" fill="hold">
                                          <p:stCondLst>
                                            <p:cond delay="0"/>
                                          </p:stCondLst>
                                        </p:cTn>
                                        <p:tgtEl>
                                          <p:spTgt spid="95"/>
                                        </p:tgtEl>
                                        <p:attrNameLst>
                                          <p:attrName>style.visibility</p:attrName>
                                        </p:attrNameLst>
                                      </p:cBhvr>
                                      <p:to>
                                        <p:strVal val="visible"/>
                                      </p:to>
                                    </p:set>
                                    <p:animEffect transition="in" filter="wipe(left)">
                                      <p:cBhvr>
                                        <p:cTn id="83" dur="2000"/>
                                        <p:tgtEl>
                                          <p:spTgt spid="95"/>
                                        </p:tgtEl>
                                      </p:cBhvr>
                                    </p:animEffect>
                                  </p:childTnLst>
                                </p:cTn>
                              </p:par>
                            </p:childTnLst>
                          </p:cTn>
                        </p:par>
                        <p:par>
                          <p:cTn id="84" fill="hold">
                            <p:stCondLst>
                              <p:cond delay="40000"/>
                            </p:stCondLst>
                            <p:childTnLst>
                              <p:par>
                                <p:cTn id="85" presetID="22" presetClass="entr" presetSubtype="1" fill="hold" nodeType="afterEffect">
                                  <p:stCondLst>
                                    <p:cond delay="0"/>
                                  </p:stCondLst>
                                  <p:childTnLst>
                                    <p:set>
                                      <p:cBhvr>
                                        <p:cTn id="86" dur="1" fill="hold">
                                          <p:stCondLst>
                                            <p:cond delay="0"/>
                                          </p:stCondLst>
                                        </p:cTn>
                                        <p:tgtEl>
                                          <p:spTgt spid="96"/>
                                        </p:tgtEl>
                                        <p:attrNameLst>
                                          <p:attrName>style.visibility</p:attrName>
                                        </p:attrNameLst>
                                      </p:cBhvr>
                                      <p:to>
                                        <p:strVal val="visible"/>
                                      </p:to>
                                    </p:set>
                                    <p:animEffect transition="in" filter="wipe(up)">
                                      <p:cBhvr>
                                        <p:cTn id="87" dur="2000"/>
                                        <p:tgtEl>
                                          <p:spTgt spid="96"/>
                                        </p:tgtEl>
                                      </p:cBhvr>
                                    </p:animEffect>
                                  </p:childTnLst>
                                </p:cTn>
                              </p:par>
                            </p:childTnLst>
                          </p:cTn>
                        </p:par>
                        <p:par>
                          <p:cTn id="88" fill="hold">
                            <p:stCondLst>
                              <p:cond delay="42000"/>
                            </p:stCondLst>
                            <p:childTnLst>
                              <p:par>
                                <p:cTn id="89" presetID="22" presetClass="entr" presetSubtype="1" fill="hold" nodeType="afterEffect">
                                  <p:stCondLst>
                                    <p:cond delay="0"/>
                                  </p:stCondLst>
                                  <p:childTnLst>
                                    <p:set>
                                      <p:cBhvr>
                                        <p:cTn id="90" dur="1" fill="hold">
                                          <p:stCondLst>
                                            <p:cond delay="0"/>
                                          </p:stCondLst>
                                        </p:cTn>
                                        <p:tgtEl>
                                          <p:spTgt spid="97"/>
                                        </p:tgtEl>
                                        <p:attrNameLst>
                                          <p:attrName>style.visibility</p:attrName>
                                        </p:attrNameLst>
                                      </p:cBhvr>
                                      <p:to>
                                        <p:strVal val="visible"/>
                                      </p:to>
                                    </p:set>
                                    <p:animEffect transition="in" filter="wipe(up)">
                                      <p:cBhvr>
                                        <p:cTn id="91"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118547" y="-1167453"/>
            <a:ext cx="6878960" cy="9171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7946" y="6300609"/>
            <a:ext cx="9171946" cy="461665"/>
          </a:xfrm>
          <a:prstGeom prst="rect">
            <a:avLst/>
          </a:prstGeom>
          <a:solidFill>
            <a:schemeClr val="bg1"/>
          </a:solidFill>
        </p:spPr>
        <p:txBody>
          <a:bodyPr wrap="square">
            <a:spAutoFit/>
          </a:bodyPr>
          <a:lstStyle/>
          <a:p>
            <a:pPr algn="ctr"/>
            <a:r>
              <a:rPr lang="en-GB" sz="2400" b="1" dirty="0" smtClean="0"/>
              <a:t>Carved gate, </a:t>
            </a:r>
            <a:r>
              <a:rPr lang="en-GB" sz="2400" b="1" dirty="0"/>
              <a:t>Sultan Hassan </a:t>
            </a:r>
            <a:r>
              <a:rPr lang="en-GB" sz="2400" b="1" dirty="0" smtClean="0"/>
              <a:t>Mosque, Cairo, Egypt</a:t>
            </a:r>
            <a:endParaRPr lang="en-GB" sz="2400" b="1" dirty="0"/>
          </a:p>
        </p:txBody>
      </p:sp>
    </p:spTree>
    <p:extLst>
      <p:ext uri="{BB962C8B-B14F-4D97-AF65-F5344CB8AC3E}">
        <p14:creationId xmlns:p14="http://schemas.microsoft.com/office/powerpoint/2010/main" val="26974759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71794" y="21096"/>
            <a:ext cx="6856590" cy="6833104"/>
            <a:chOff x="1171794" y="21096"/>
            <a:chExt cx="6856590" cy="6833104"/>
          </a:xfrm>
        </p:grpSpPr>
        <p:sp>
          <p:nvSpPr>
            <p:cNvPr id="2" name="Oval 1"/>
            <p:cNvSpPr/>
            <p:nvPr/>
          </p:nvSpPr>
          <p:spPr>
            <a:xfrm>
              <a:off x="3453710" y="2291522"/>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p:cNvCxnSpPr>
              <a:stCxn id="48" idx="2"/>
              <a:endCxn id="50" idx="6"/>
            </p:cNvCxnSpPr>
            <p:nvPr/>
          </p:nvCxnSpPr>
          <p:spPr>
            <a:xfrm>
              <a:off x="1172296" y="3432650"/>
              <a:ext cx="6838274" cy="96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49" idx="0"/>
              <a:endCxn id="51" idx="4"/>
            </p:cNvCxnSpPr>
            <p:nvPr/>
          </p:nvCxnSpPr>
          <p:spPr>
            <a:xfrm flipH="1">
              <a:off x="4585950" y="28582"/>
              <a:ext cx="11876" cy="680957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1172296" y="2294472"/>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3459648" y="28582"/>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5734214" y="2295438"/>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3447772" y="4561802"/>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p:cNvSpPr/>
            <p:nvPr/>
          </p:nvSpPr>
          <p:spPr>
            <a:xfrm>
              <a:off x="1177744" y="21096"/>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p:cNvSpPr/>
            <p:nvPr/>
          </p:nvSpPr>
          <p:spPr>
            <a:xfrm>
              <a:off x="5752028" y="21096"/>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p:cNvSpPr/>
            <p:nvPr/>
          </p:nvSpPr>
          <p:spPr>
            <a:xfrm>
              <a:off x="5722614" y="4560548"/>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p:cNvSpPr/>
            <p:nvPr/>
          </p:nvSpPr>
          <p:spPr>
            <a:xfrm>
              <a:off x="1174568" y="4563712"/>
              <a:ext cx="2276356" cy="227635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6" name="Straight Connector 75"/>
            <p:cNvCxnSpPr/>
            <p:nvPr/>
          </p:nvCxnSpPr>
          <p:spPr>
            <a:xfrm>
              <a:off x="1187624" y="30110"/>
              <a:ext cx="6838274" cy="96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187624" y="6826924"/>
              <a:ext cx="6838274" cy="96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1173110" y="35842"/>
              <a:ext cx="11876" cy="6795062"/>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8001994" y="44624"/>
              <a:ext cx="11876" cy="6795062"/>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179556" y="2290262"/>
              <a:ext cx="6838274" cy="96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187624" y="4551696"/>
              <a:ext cx="6838274" cy="96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3448338" y="44624"/>
              <a:ext cx="11876" cy="680957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5727328" y="44624"/>
              <a:ext cx="11876" cy="680957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1187624" y="44624"/>
              <a:ext cx="2272590" cy="224563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1172296" y="36455"/>
              <a:ext cx="4570760" cy="4515241"/>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1174568" y="36455"/>
              <a:ext cx="6850050" cy="679046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3454276" y="2284184"/>
              <a:ext cx="4565384" cy="455272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5726766" y="4553786"/>
              <a:ext cx="2272590" cy="224563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flipV="1">
              <a:off x="5752028" y="44624"/>
              <a:ext cx="2273870" cy="2260314"/>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flipV="1">
              <a:off x="3477366" y="51884"/>
              <a:ext cx="4533204" cy="451991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flipV="1">
              <a:off x="1171794" y="21096"/>
              <a:ext cx="6827562" cy="681580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flipV="1">
              <a:off x="1190924" y="2294028"/>
              <a:ext cx="4533204" cy="451991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flipV="1">
              <a:off x="1188186" y="4553062"/>
              <a:ext cx="2273870" cy="2260314"/>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1187624" y="1167724"/>
              <a:ext cx="6838274" cy="96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1187624" y="5690434"/>
              <a:ext cx="6838274" cy="96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2328438" y="30110"/>
              <a:ext cx="11876" cy="680957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6881142" y="30110"/>
              <a:ext cx="11876" cy="680957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52418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069160"/>
          </a:xfrm>
        </p:spPr>
        <p:txBody>
          <a:bodyPr>
            <a:normAutofit/>
          </a:bodyPr>
          <a:lstStyle/>
          <a:p>
            <a:r>
              <a:rPr lang="en-GB" sz="1800" dirty="0" err="1"/>
              <a:t>Joumana</a:t>
            </a:r>
            <a:r>
              <a:rPr lang="en-GB" sz="1800" dirty="0"/>
              <a:t> </a:t>
            </a:r>
            <a:r>
              <a:rPr lang="en-GB" sz="1800" dirty="0" err="1" smtClean="0"/>
              <a:t>Medlej’s</a:t>
            </a:r>
            <a:r>
              <a:rPr lang="en-GB" sz="1800" dirty="0" smtClean="0"/>
              <a:t> excellent set of free tutorials:</a:t>
            </a:r>
          </a:p>
          <a:p>
            <a:pPr lvl="1"/>
            <a:r>
              <a:rPr lang="en-GB" sz="1400" u="sng" dirty="0" smtClean="0">
                <a:hlinkClick r:id="rId2"/>
              </a:rPr>
              <a:t>https</a:t>
            </a:r>
            <a:r>
              <a:rPr lang="en-GB" sz="1400" u="sng" dirty="0">
                <a:hlinkClick r:id="rId2"/>
              </a:rPr>
              <a:t>://design.tutsplus.com/series/geometric-design-for-beginners--cms-790</a:t>
            </a:r>
            <a:endParaRPr lang="en-GB" sz="1400" dirty="0"/>
          </a:p>
          <a:p>
            <a:r>
              <a:rPr lang="en-GB" sz="1800" dirty="0" smtClean="0"/>
              <a:t>Samira </a:t>
            </a:r>
            <a:r>
              <a:rPr lang="en-GB" sz="1800" dirty="0" err="1" smtClean="0"/>
              <a:t>Mian’s</a:t>
            </a:r>
            <a:r>
              <a:rPr lang="en-GB" sz="1800" dirty="0" smtClean="0"/>
              <a:t> beautiful website and </a:t>
            </a:r>
            <a:r>
              <a:rPr lang="en-GB" sz="1800" dirty="0" err="1" smtClean="0"/>
              <a:t>Youtube</a:t>
            </a:r>
            <a:r>
              <a:rPr lang="en-GB" sz="1800" dirty="0" smtClean="0"/>
              <a:t> tutorials: </a:t>
            </a:r>
          </a:p>
          <a:p>
            <a:pPr lvl="1"/>
            <a:r>
              <a:rPr lang="en-GB" sz="1400" dirty="0" smtClean="0">
                <a:hlinkClick r:id="rId3"/>
              </a:rPr>
              <a:t>www.samiramian.uk</a:t>
            </a:r>
            <a:endParaRPr lang="en-GB" sz="1400" dirty="0"/>
          </a:p>
          <a:p>
            <a:pPr lvl="1"/>
            <a:r>
              <a:rPr lang="en-GB" sz="1400" u="sng" dirty="0" smtClean="0">
                <a:hlinkClick r:id="rId4"/>
              </a:rPr>
              <a:t>https</a:t>
            </a:r>
            <a:r>
              <a:rPr lang="en-GB" sz="1400" u="sng" dirty="0">
                <a:hlinkClick r:id="rId4"/>
              </a:rPr>
              <a:t>://</a:t>
            </a:r>
            <a:r>
              <a:rPr lang="en-GB" sz="1400" u="sng" dirty="0" smtClean="0">
                <a:hlinkClick r:id="rId4"/>
              </a:rPr>
              <a:t>www.youtube.com/playlist?list=PLHG5uxhiqH9WAEElqs6BzuTVLyCKEboSR</a:t>
            </a:r>
            <a:endParaRPr lang="en-GB" sz="1400" dirty="0"/>
          </a:p>
          <a:p>
            <a:r>
              <a:rPr lang="en-GB" sz="1800" dirty="0" smtClean="0"/>
              <a:t>The Metropolitan Museum’s Islamic Art teaching resource:</a:t>
            </a:r>
          </a:p>
          <a:p>
            <a:pPr lvl="1"/>
            <a:r>
              <a:rPr lang="en-GB" sz="1400" u="sng" dirty="0" smtClean="0">
                <a:hlinkClick r:id="rId5"/>
              </a:rPr>
              <a:t>https</a:t>
            </a:r>
            <a:r>
              <a:rPr lang="en-GB" sz="1400" u="sng" dirty="0">
                <a:hlinkClick r:id="rId5"/>
              </a:rPr>
              <a:t>://www.metmuseum.org/-/</a:t>
            </a:r>
            <a:r>
              <a:rPr lang="en-GB" sz="1400" u="sng" dirty="0" smtClean="0">
                <a:hlinkClick r:id="rId5"/>
              </a:rPr>
              <a:t>media/Files/Learn/For%20Educators/Publications%20for%20Educators/Islamic_Art_and_Geometric_Design.pdf</a:t>
            </a:r>
            <a:endParaRPr lang="en-GB" sz="1400" u="sng" dirty="0"/>
          </a:p>
          <a:p>
            <a:r>
              <a:rPr lang="en-GB" sz="1800" dirty="0" smtClean="0"/>
              <a:t>Eric </a:t>
            </a:r>
            <a:r>
              <a:rPr lang="en-GB" sz="1800" dirty="0" err="1" smtClean="0"/>
              <a:t>Broug’s</a:t>
            </a:r>
            <a:r>
              <a:rPr lang="en-GB" sz="1800" dirty="0" smtClean="0"/>
              <a:t> website, Ted-Ed video and books: </a:t>
            </a:r>
          </a:p>
          <a:p>
            <a:pPr lvl="1"/>
            <a:r>
              <a:rPr lang="en-GB" sz="1400" u="sng" dirty="0">
                <a:hlinkClick r:id="rId6"/>
              </a:rPr>
              <a:t>http://www.sigd.org</a:t>
            </a:r>
            <a:r>
              <a:rPr lang="en-GB" sz="1400" u="sng" dirty="0" smtClean="0">
                <a:hlinkClick r:id="rId6"/>
              </a:rPr>
              <a:t>/</a:t>
            </a:r>
            <a:endParaRPr lang="en-GB" sz="1400" u="sng" dirty="0" smtClean="0"/>
          </a:p>
          <a:p>
            <a:pPr lvl="1"/>
            <a:r>
              <a:rPr lang="en-GB" sz="1400" u="sng" dirty="0">
                <a:hlinkClick r:id="rId7"/>
              </a:rPr>
              <a:t>https://</a:t>
            </a:r>
            <a:r>
              <a:rPr lang="en-GB" sz="1400" u="sng" dirty="0" smtClean="0">
                <a:hlinkClick r:id="rId7"/>
              </a:rPr>
              <a:t>youtu.be/pg1NpMmPv48</a:t>
            </a:r>
            <a:endParaRPr lang="en-GB" sz="1400" u="sng" dirty="0"/>
          </a:p>
          <a:p>
            <a:pPr lvl="1"/>
            <a:r>
              <a:rPr lang="en-GB" sz="1400" u="sng" dirty="0">
                <a:hlinkClick r:id="rId8"/>
              </a:rPr>
              <a:t>https://</a:t>
            </a:r>
            <a:r>
              <a:rPr lang="en-GB" sz="1400" u="sng" dirty="0" smtClean="0">
                <a:hlinkClick r:id="rId8"/>
              </a:rPr>
              <a:t>www.amazon.co.uk/Eric-Broug/e/B00279HMU8/ref=sr_tc_2_0?qid=1529828666&amp;sr=8-2-ent</a:t>
            </a:r>
            <a:endParaRPr lang="en-GB" sz="1400" u="sng" dirty="0" smtClean="0"/>
          </a:p>
          <a:p>
            <a:r>
              <a:rPr lang="en-GB" sz="1800" dirty="0" smtClean="0"/>
              <a:t>Islamic art photo archive: </a:t>
            </a:r>
          </a:p>
          <a:p>
            <a:pPr lvl="1"/>
            <a:r>
              <a:rPr lang="en-GB" sz="1400" dirty="0">
                <a:hlinkClick r:id="rId9"/>
              </a:rPr>
              <a:t>https://patterninislamicart.com</a:t>
            </a:r>
            <a:r>
              <a:rPr lang="en-GB" sz="1400" dirty="0" smtClean="0">
                <a:hlinkClick r:id="rId9"/>
              </a:rPr>
              <a:t>/</a:t>
            </a:r>
            <a:endParaRPr lang="en-GB" sz="1400" dirty="0" smtClean="0"/>
          </a:p>
          <a:p>
            <a:r>
              <a:rPr lang="en-GB" sz="1800" dirty="0" smtClean="0"/>
              <a:t>Short video showing the process of process of producing Moroccan tiles – fascinating!:</a:t>
            </a:r>
            <a:r>
              <a:rPr lang="en-GB" sz="1400" dirty="0"/>
              <a:t> </a:t>
            </a:r>
            <a:endParaRPr lang="en-GB" sz="1400" dirty="0" smtClean="0"/>
          </a:p>
          <a:p>
            <a:pPr lvl="1"/>
            <a:r>
              <a:rPr lang="en-GB" sz="1400" dirty="0">
                <a:hlinkClick r:id="rId10"/>
              </a:rPr>
              <a:t>https://</a:t>
            </a:r>
            <a:r>
              <a:rPr lang="en-GB" sz="1400" dirty="0" smtClean="0">
                <a:hlinkClick r:id="rId10"/>
              </a:rPr>
              <a:t>www.youtube.com/watch?v=t-n03ano-Ak</a:t>
            </a:r>
            <a:endParaRPr lang="en-GB" sz="1400" dirty="0" smtClean="0"/>
          </a:p>
          <a:p>
            <a:pPr lvl="1"/>
            <a:endParaRPr lang="en-GB" sz="1400" dirty="0"/>
          </a:p>
        </p:txBody>
      </p:sp>
      <p:pic>
        <p:nvPicPr>
          <p:cNvPr id="1026" name="Picture 2" descr="\\FS\.StaffHome$\Teacher\cgrandi\Documents\Artful Maths\Islamic Geometry\Further reading.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0722" y="28858"/>
            <a:ext cx="8208912" cy="1921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1556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6300609"/>
            <a:ext cx="9144000" cy="461665"/>
          </a:xfrm>
          <a:prstGeom prst="rect">
            <a:avLst/>
          </a:prstGeom>
          <a:solidFill>
            <a:schemeClr val="bg1"/>
          </a:solidFill>
        </p:spPr>
        <p:txBody>
          <a:bodyPr wrap="square">
            <a:spAutoFit/>
          </a:bodyPr>
          <a:lstStyle/>
          <a:p>
            <a:pPr algn="ctr"/>
            <a:r>
              <a:rPr lang="en-GB" sz="2400" b="1" dirty="0" smtClean="0"/>
              <a:t>Ceiling of </a:t>
            </a:r>
            <a:r>
              <a:rPr lang="en-GB" sz="2400" b="1" dirty="0" err="1" smtClean="0"/>
              <a:t>Chehel</a:t>
            </a:r>
            <a:r>
              <a:rPr lang="en-GB" sz="2400" b="1" dirty="0" smtClean="0"/>
              <a:t> </a:t>
            </a:r>
            <a:r>
              <a:rPr lang="en-GB" sz="2400" b="1" dirty="0" err="1" smtClean="0"/>
              <a:t>Sotun</a:t>
            </a:r>
            <a:r>
              <a:rPr lang="en-GB" sz="2400" b="1" dirty="0" smtClean="0"/>
              <a:t> Palace, Isfahan, Iran</a:t>
            </a:r>
            <a:endParaRPr lang="en-GB" sz="2400" b="1" dirty="0"/>
          </a:p>
        </p:txBody>
      </p:sp>
    </p:spTree>
    <p:extLst>
      <p:ext uri="{BB962C8B-B14F-4D97-AF65-F5344CB8AC3E}">
        <p14:creationId xmlns:p14="http://schemas.microsoft.com/office/powerpoint/2010/main" val="24817412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19" r="2542"/>
          <a:stretch/>
        </p:blipFill>
        <p:spPr bwMode="auto">
          <a:xfrm>
            <a:off x="-1" y="6524"/>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6300609"/>
            <a:ext cx="9144000" cy="461665"/>
          </a:xfrm>
          <a:prstGeom prst="rect">
            <a:avLst/>
          </a:prstGeom>
          <a:solidFill>
            <a:schemeClr val="bg1"/>
          </a:solidFill>
        </p:spPr>
        <p:txBody>
          <a:bodyPr wrap="square">
            <a:spAutoFit/>
          </a:bodyPr>
          <a:lstStyle/>
          <a:p>
            <a:pPr algn="ctr"/>
            <a:r>
              <a:rPr lang="en-GB" sz="2400" b="1" dirty="0" smtClean="0"/>
              <a:t>The Great Mosque of Paris, France</a:t>
            </a:r>
            <a:endParaRPr lang="en-GB" sz="2400" b="1" dirty="0"/>
          </a:p>
        </p:txBody>
      </p:sp>
    </p:spTree>
    <p:extLst>
      <p:ext uri="{BB962C8B-B14F-4D97-AF65-F5344CB8AC3E}">
        <p14:creationId xmlns:p14="http://schemas.microsoft.com/office/powerpoint/2010/main" val="24216633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967" t="14417" r="4212"/>
          <a:stretch/>
        </p:blipFill>
        <p:spPr bwMode="auto">
          <a:xfrm rot="16200000">
            <a:off x="1143000" y="-1143001"/>
            <a:ext cx="6858001" cy="9143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6300609"/>
            <a:ext cx="9144000" cy="461665"/>
          </a:xfrm>
          <a:prstGeom prst="rect">
            <a:avLst/>
          </a:prstGeom>
          <a:solidFill>
            <a:schemeClr val="bg1"/>
          </a:solidFill>
        </p:spPr>
        <p:txBody>
          <a:bodyPr wrap="square">
            <a:spAutoFit/>
          </a:bodyPr>
          <a:lstStyle/>
          <a:p>
            <a:pPr algn="ctr"/>
            <a:r>
              <a:rPr lang="en-GB" sz="2400" b="1" dirty="0" smtClean="0"/>
              <a:t>Hall of the Ambassadors, Alhambra Palace, Spain</a:t>
            </a:r>
            <a:endParaRPr lang="en-GB" sz="2400" b="1" dirty="0"/>
          </a:p>
        </p:txBody>
      </p:sp>
    </p:spTree>
    <p:extLst>
      <p:ext uri="{BB962C8B-B14F-4D97-AF65-F5344CB8AC3E}">
        <p14:creationId xmlns:p14="http://schemas.microsoft.com/office/powerpoint/2010/main" val="35445826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381" r="4688"/>
          <a:stretch/>
        </p:blipFill>
        <p:spPr bwMode="auto">
          <a:xfrm>
            <a:off x="1678" y="627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6300609"/>
            <a:ext cx="9145678" cy="461665"/>
          </a:xfrm>
          <a:prstGeom prst="rect">
            <a:avLst/>
          </a:prstGeom>
          <a:solidFill>
            <a:schemeClr val="bg1"/>
          </a:solidFill>
        </p:spPr>
        <p:txBody>
          <a:bodyPr wrap="square">
            <a:spAutoFit/>
          </a:bodyPr>
          <a:lstStyle/>
          <a:p>
            <a:pPr algn="ctr"/>
            <a:r>
              <a:rPr lang="en-GB" sz="2400" b="1" dirty="0"/>
              <a:t>Geometric Tiles, Mosque of </a:t>
            </a:r>
            <a:r>
              <a:rPr lang="en-GB" sz="2400" b="1" dirty="0" err="1"/>
              <a:t>Moulay</a:t>
            </a:r>
            <a:r>
              <a:rPr lang="en-GB" sz="2400" b="1" dirty="0"/>
              <a:t> </a:t>
            </a:r>
            <a:r>
              <a:rPr lang="en-GB" sz="2400" b="1" dirty="0" err="1"/>
              <a:t>Idriss</a:t>
            </a:r>
            <a:r>
              <a:rPr lang="en-GB" sz="2400" b="1" dirty="0"/>
              <a:t>, Morocco</a:t>
            </a:r>
          </a:p>
        </p:txBody>
      </p:sp>
    </p:spTree>
    <p:extLst>
      <p:ext uri="{BB962C8B-B14F-4D97-AF65-F5344CB8AC3E}">
        <p14:creationId xmlns:p14="http://schemas.microsoft.com/office/powerpoint/2010/main" val="35468999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1987</TotalTime>
  <Words>1392</Words>
  <Application>Microsoft Office PowerPoint</Application>
  <PresentationFormat>On-screen Show (4:3)</PresentationFormat>
  <Paragraphs>147</Paragraphs>
  <Slides>51</Slides>
  <Notes>46</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Thurston Community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Islamic Geometry</dc:title>
  <dc:creator>C Grandi</dc:creator>
  <cp:lastModifiedBy>C Grandi</cp:lastModifiedBy>
  <cp:revision>153</cp:revision>
  <dcterms:created xsi:type="dcterms:W3CDTF">2018-06-12T15:14:11Z</dcterms:created>
  <dcterms:modified xsi:type="dcterms:W3CDTF">2018-06-24T09:23:29Z</dcterms:modified>
</cp:coreProperties>
</file>