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85" r:id="rId3"/>
    <p:sldId id="284" r:id="rId4"/>
    <p:sldId id="267" r:id="rId5"/>
    <p:sldId id="269" r:id="rId6"/>
    <p:sldId id="268" r:id="rId7"/>
    <p:sldId id="287" r:id="rId8"/>
    <p:sldId id="286" r:id="rId9"/>
    <p:sldId id="288" r:id="rId10"/>
    <p:sldId id="260" r:id="rId11"/>
    <p:sldId id="289" r:id="rId12"/>
    <p:sldId id="264" r:id="rId13"/>
    <p:sldId id="263" r:id="rId14"/>
    <p:sldId id="265" r:id="rId15"/>
    <p:sldId id="266" r:id="rId16"/>
    <p:sldId id="271" r:id="rId17"/>
    <p:sldId id="282" r:id="rId18"/>
    <p:sldId id="274" r:id="rId19"/>
    <p:sldId id="275" r:id="rId20"/>
    <p:sldId id="276" r:id="rId21"/>
    <p:sldId id="283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562" autoAdjust="0"/>
  </p:normalViewPr>
  <p:slideViewPr>
    <p:cSldViewPr snapToGrid="0">
      <p:cViewPr>
        <p:scale>
          <a:sx n="60" d="100"/>
          <a:sy n="60" d="100"/>
        </p:scale>
        <p:origin x="171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2FFF6-E1B9-4442-AD25-935E65823297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2F93F-3F1F-480C-895E-DB3AC7FA7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6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Fonts: Illusion</a:t>
            </a:r>
            <a:r>
              <a:rPr lang="en-GB" baseline="0" dirty="0" smtClean="0"/>
              <a:t> Letters, Times New Roman, Calibri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F93F-3F1F-480C-895E-DB3AC7FA7D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5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C450CE-F763-4A0A-8C05-5F66BF9B950B}" type="slidenum">
              <a:rPr lang="en-GB" altLang="en-US" sz="1200"/>
              <a:pPr eaLnBrk="1" hangingPunct="1"/>
              <a:t>23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31837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40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5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40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8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3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42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1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0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6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9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6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A8C4-FE8D-495B-8437-1A9E2C3EFA4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1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hyperlink" Target="http://im-possible.info/english/art/classic/shepard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lativity_(M._C._Escher)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hyperlink" Target="https://en.wikipedia.org/wiki/Ascending_and_Descend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hyperlink" Target="https://en.wikipedia.org/wiki/Belvedere_(M._C._Escher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nrose_triang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hyperlink" Target="https://en.wikipedia.org/wiki/Waterfall_(M._C._Escher)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umentvalleygame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pcIIa2hKRo&amp;NR=1&amp;feature=fvwp" TargetMode="External"/><Relationship Id="rId2" Type="http://schemas.openxmlformats.org/officeDocument/2006/relationships/hyperlink" Target="http://www.youtube.com/watch?v=0v2xnl6LwJ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youtube.com/watch?v=Z6OeQtnult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nrose_triangl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culture/culturepicturegalleries/10371111/The-retouched-work-of-Erik-Johansson.html?frame=269894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endernation.com/headers/penrose-triangle/#comment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iphy.com/gifs/loop-triangle-penrose-TrahpJQajug5a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ptical_illusio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72" y="306835"/>
            <a:ext cx="8268055" cy="6208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99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Impossible </a:t>
            </a:r>
            <a:r>
              <a:rPr lang="en-GB" dirty="0" smtClean="0"/>
              <a:t>wooden cuboid</a:t>
            </a:r>
            <a:endParaRPr lang="en-GB" dirty="0"/>
          </a:p>
        </p:txBody>
      </p:sp>
      <p:pic>
        <p:nvPicPr>
          <p:cNvPr id="17412" name="Picture 4" descr="http://i.gr-assets.com/images/S/photo.goodreads.com/hostedimages/1400567128i/9690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7" y="312821"/>
            <a:ext cx="7608805" cy="570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upload.wikimedia.org/wikipedia/commons/thumb/f/fd/Blivet.svg/2000px-Blive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9" y="481263"/>
            <a:ext cx="7658037" cy="446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Blivet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8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.thedesignwork.com/wp-content/uploads/2011/04/Art-illusion-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21" y="128337"/>
            <a:ext cx="4684295" cy="62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Impossible columns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llusion.scene360.com/wp-content/uploads/2012/06/normal_parker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1" y="240546"/>
            <a:ext cx="7528594" cy="584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Stonehenge Optical Illusion, by Norman Parker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1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optical-illusionist.com/imagefiles/elephantleg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6"/>
          <a:stretch/>
        </p:blipFill>
        <p:spPr bwMode="auto">
          <a:xfrm>
            <a:off x="874295" y="184055"/>
            <a:ext cx="7395410" cy="60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The Elephant </a:t>
            </a:r>
            <a:r>
              <a:rPr lang="en-GB" dirty="0" smtClean="0">
                <a:hlinkClick r:id="rId4"/>
              </a:rPr>
              <a:t>Illusion</a:t>
            </a:r>
            <a:r>
              <a:rPr lang="en-GB" dirty="0" smtClean="0"/>
              <a:t> by R Shepard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06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yaplakal.com/uploads/post-3-128844548583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2839" y="-1202170"/>
            <a:ext cx="467832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Impossible pencils!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6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dia.log-in.ru/i/t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64" y="0"/>
            <a:ext cx="6325435" cy="688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The Railway Bridge, Sandro Del </a:t>
            </a:r>
            <a:r>
              <a:rPr lang="en-GB" dirty="0" err="1" smtClean="0"/>
              <a:t>Prete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4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endyenglish.wikispaces.com/file/view/Relativity-escher-1024x963.jpg/313011414/560x524/Relativity-escher-1024x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0" y="0"/>
            <a:ext cx="7329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Relativity</a:t>
            </a:r>
            <a:r>
              <a:rPr lang="en-GB" dirty="0" smtClean="0"/>
              <a:t>, MC Escher, 1953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9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Hc7A8dhSCC0/TXPEBimluVI/AAAAAAAAA0k/YuTTkXxBJkA/s1600/Escher-AscendingAndDescend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23" y="0"/>
            <a:ext cx="5151153" cy="68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Ascending and Descending</a:t>
            </a:r>
            <a:r>
              <a:rPr lang="en-GB" dirty="0" smtClean="0"/>
              <a:t>, MC Escher, 1960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193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wonderhowto.com/img/66/89/63452195278084/0/m-c-eschers-gravity-defying-relativity-illusion-recreated-minecraft.w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17" y="0"/>
            <a:ext cx="4461966" cy="68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Belvedere</a:t>
            </a:r>
            <a:r>
              <a:rPr lang="en-GB" dirty="0" smtClean="0"/>
              <a:t>, MC Escher, 1958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0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pload.wikimedia.org/wikipedia/commons/c/c1/Penrose-dreiec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6" name="Picture 6" descr="https://upload.wikimedia.org/wikipedia/commons/thumb/c/c1/Penrose-dreieck.svg/526px-Penrose-drei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973688"/>
            <a:ext cx="50101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 smtClean="0">
                <a:hlinkClick r:id="rId3"/>
              </a:rPr>
              <a:t>Penrose Triangle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8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1.staticflickr.com/1/8/11146120_404e7bc7c0_z.jpg?zz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86" y="0"/>
            <a:ext cx="5373028" cy="68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Waterfall</a:t>
            </a:r>
            <a:r>
              <a:rPr lang="en-GB" dirty="0" smtClean="0"/>
              <a:t>, MC Escher, 1961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7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2.gamespot.com/uploads/original/1197/11970954/2750863-caledon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55" y="0"/>
            <a:ext cx="5149089" cy="68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Monument Valley Game</a:t>
            </a:r>
            <a:r>
              <a:rPr lang="en-GB" dirty="0" smtClean="0"/>
              <a:t>,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9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95288" y="1052513"/>
            <a:ext cx="8353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dirty="0"/>
              <a:t>Real-life Escher’s waterfall: </a:t>
            </a:r>
            <a:r>
              <a:rPr lang="en-GB" altLang="en-US" dirty="0">
                <a:hlinkClick r:id="rId2"/>
              </a:rPr>
              <a:t>http://www.youtube.com/watch?v=0v2xnl6LwJE</a:t>
            </a:r>
            <a:endParaRPr lang="en-GB" altLang="en-US" dirty="0"/>
          </a:p>
          <a:p>
            <a:pPr eaLnBrk="1" hangingPunct="1"/>
            <a:r>
              <a:rPr lang="en-GB" altLang="en-US" dirty="0"/>
              <a:t>   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95288" y="2174875"/>
            <a:ext cx="8353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/>
              <a:t>Real-life Escher’s waterfall explanation 1: </a:t>
            </a:r>
            <a:r>
              <a:rPr lang="en-GB" altLang="en-US">
                <a:hlinkClick r:id="rId3"/>
              </a:rPr>
              <a:t>http://www.youtube.com/watch?v=jpcIIa2hKRo&amp;NR=1&amp;feature=fvwp</a:t>
            </a:r>
            <a:endParaRPr lang="en-GB" altLang="en-US"/>
          </a:p>
          <a:p>
            <a:pPr eaLnBrk="1" hangingPunct="1"/>
            <a:r>
              <a:rPr lang="en-GB" altLang="en-US"/>
              <a:t>   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95288" y="3443288"/>
            <a:ext cx="8353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/>
              <a:t>Real-life Escher’s waterfall explanation 2: </a:t>
            </a:r>
            <a:r>
              <a:rPr lang="en-GB" altLang="en-US">
                <a:hlinkClick r:id="rId4"/>
              </a:rPr>
              <a:t>http://www.youtube.com/watch?v=Z6OeQtnultc</a:t>
            </a:r>
            <a:endParaRPr lang="en-GB" altLang="en-US"/>
          </a:p>
          <a:p>
            <a:pPr eaLnBrk="1" hangingPunct="1"/>
            <a:endParaRPr lang="en-GB" altLang="en-US"/>
          </a:p>
        </p:txBody>
      </p:sp>
      <p:pic>
        <p:nvPicPr>
          <p:cNvPr id="1026" name="Picture 2" descr="https://c1.staticflickr.com/1/8/11146120_404e7bc7c0_z.jpg?zz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30" y="3601328"/>
            <a:ext cx="2469463" cy="315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0" y="603421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 to construct your </a:t>
            </a:r>
            <a:r>
              <a:rPr lang="en-GB" altLang="en-US" sz="8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</a:t>
            </a:r>
            <a:endParaRPr lang="en-GB" alt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0" y="55895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dirty="0"/>
              <a:t>The following instructions are taken from the SMP 11-16 booklet entitled ‘Impossible Objects’, and are reproduced with the kind permission of the Cambridge University Press.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96" y="3287244"/>
            <a:ext cx="8232608" cy="1579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16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107950" y="58738"/>
            <a:ext cx="9001125" cy="6778625"/>
            <a:chOff x="107850" y="58915"/>
            <a:chExt cx="9000325" cy="6778983"/>
          </a:xfrm>
        </p:grpSpPr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790249" y="957014"/>
              <a:ext cx="6778983" cy="498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634895" y="1109479"/>
              <a:ext cx="3313999" cy="3632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4932363" y="6524625"/>
            <a:ext cx="417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GB" altLang="en-US" sz="1400">
                <a:solidFill>
                  <a:schemeClr val="bg1"/>
                </a:solidFill>
              </a:rPr>
              <a:t>© Cambridge University Press 1985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63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136525" y="523875"/>
            <a:ext cx="8899525" cy="5857875"/>
            <a:chOff x="137119" y="524173"/>
            <a:chExt cx="8899377" cy="5857154"/>
          </a:xfrm>
        </p:grpSpPr>
        <p:pic>
          <p:nvPicPr>
            <p:cNvPr id="2560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927"/>
            <a:stretch>
              <a:fillRect/>
            </a:stretch>
          </p:blipFill>
          <p:spPr bwMode="auto">
            <a:xfrm rot="-5400000">
              <a:off x="-560227" y="1393117"/>
              <a:ext cx="5685557" cy="4290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93" b="-1785"/>
            <a:stretch>
              <a:fillRect/>
            </a:stretch>
          </p:blipFill>
          <p:spPr bwMode="auto">
            <a:xfrm rot="-5400000">
              <a:off x="3874211" y="1047445"/>
              <a:ext cx="5685557" cy="4639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37119" y="695602"/>
              <a:ext cx="185735" cy="212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4932363" y="6524625"/>
            <a:ext cx="417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GB" altLang="en-US" sz="1400">
                <a:solidFill>
                  <a:schemeClr val="bg1"/>
                </a:solidFill>
              </a:rPr>
              <a:t>© Cambridge University Press 1985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306388" y="61913"/>
            <a:ext cx="8802687" cy="6750050"/>
            <a:chOff x="305616" y="62514"/>
            <a:chExt cx="8802888" cy="6749911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786" y="78096"/>
              <a:ext cx="3050718" cy="3852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2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537309" y="905439"/>
              <a:ext cx="6749911" cy="5064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141506"/>
              <a:ext cx="2304256" cy="3207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38954" y="143474"/>
              <a:ext cx="187329" cy="2127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6627" name="TextBox 7"/>
          <p:cNvSpPr txBox="1">
            <a:spLocks noChangeArrowheads="1"/>
          </p:cNvSpPr>
          <p:nvPr/>
        </p:nvSpPr>
        <p:spPr bwMode="auto">
          <a:xfrm>
            <a:off x="4932363" y="6524625"/>
            <a:ext cx="417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GB" altLang="en-US" sz="1400">
                <a:solidFill>
                  <a:schemeClr val="bg1"/>
                </a:solidFill>
              </a:rPr>
              <a:t>© Cambridge University Press 1985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9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ixabay.com/static/uploads/photo/2013/07/13/14/01/impossible-161955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78" y="417096"/>
            <a:ext cx="5116705" cy="591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Impossible triangle 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7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8/8d/Penrosetriangle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737"/>
            <a:ext cx="76200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dirty="0">
                <a:hlinkClick r:id="rId3"/>
              </a:rPr>
              <a:t>3D-printed version </a:t>
            </a:r>
            <a:r>
              <a:rPr lang="en-GB" dirty="0"/>
              <a:t>of the </a:t>
            </a:r>
            <a:r>
              <a:rPr lang="en-GB" dirty="0" err="1"/>
              <a:t>Reutersvaard</a:t>
            </a:r>
            <a:r>
              <a:rPr lang="en-GB" dirty="0"/>
              <a:t> Triangle illusion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0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etsplaymath.files.wordpress.com/2015/02/9450142601_998e0ed406_z.jpg?w=648&amp;h=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Penrose Triangle </a:t>
            </a:r>
            <a:r>
              <a:rPr lang="en-GB" dirty="0" smtClean="0">
                <a:hlinkClick r:id="rId3"/>
              </a:rPr>
              <a:t>lego illusion  </a:t>
            </a:r>
            <a:r>
              <a:rPr lang="en-GB" dirty="0" smtClean="0"/>
              <a:t>by </a:t>
            </a:r>
            <a:r>
              <a:rPr lang="en-GB" dirty="0"/>
              <a:t>Erik Johansson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18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lendernation.com/wp-content/uploads/2014/11/penroseDiceHead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27193"/>
          <a:stretch/>
        </p:blipFill>
        <p:spPr bwMode="auto">
          <a:xfrm>
            <a:off x="0" y="218657"/>
            <a:ext cx="9144000" cy="59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Penrose Triangle </a:t>
            </a:r>
            <a:r>
              <a:rPr lang="en-GB" dirty="0" smtClean="0">
                <a:hlinkClick r:id="rId3"/>
              </a:rPr>
              <a:t>dice illusion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8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oop triangle penro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24" y="468979"/>
            <a:ext cx="5378952" cy="53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14421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Penrose Triangle </a:t>
            </a:r>
            <a:r>
              <a:rPr lang="en-GB" dirty="0" smtClean="0">
                <a:hlinkClick r:id="rId3"/>
              </a:rPr>
              <a:t>gif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5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upload.wikimedia.org/wikipedia/commons/3/38/Perth_Impossible_Triang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167"/>
            <a:ext cx="9144000" cy="23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Impossible triangle sculpture as an </a:t>
            </a:r>
            <a:r>
              <a:rPr lang="en-GB" dirty="0">
                <a:hlinkClick r:id="rId3" tooltip="Optical illusion"/>
              </a:rPr>
              <a:t>optical illusion</a:t>
            </a:r>
            <a:r>
              <a:rPr lang="en-GB" dirty="0"/>
              <a:t>, East Perth, Western Australia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6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ixabay.com/static/uploads/photo/2016/02/23/12/08/penrose-rectangular-1217457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9" y="609600"/>
            <a:ext cx="7761042" cy="5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Impossible </a:t>
            </a:r>
            <a:r>
              <a:rPr lang="en-GB" dirty="0" smtClean="0"/>
              <a:t>rectangle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8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183</Words>
  <Application>Microsoft Office PowerPoint</Application>
  <PresentationFormat>On-screen Show (4:3)</PresentationFormat>
  <Paragraphs>33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Clarissa Grandi</dc:creator>
  <cp:lastModifiedBy>Clarissa Grandi</cp:lastModifiedBy>
  <cp:revision>15</cp:revision>
  <dcterms:created xsi:type="dcterms:W3CDTF">2016-06-04T14:09:03Z</dcterms:created>
  <dcterms:modified xsi:type="dcterms:W3CDTF">2016-06-04T16:31:04Z</dcterms:modified>
</cp:coreProperties>
</file>